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model3d1.glb" ContentType="model/gltf.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  <p:sldMasterId id="2147483702" r:id="rId3"/>
    <p:sldMasterId id="2147483738" r:id="rId4"/>
  </p:sldMasterIdLst>
  <p:notesMasterIdLst>
    <p:notesMasterId r:id="rId49"/>
  </p:notesMasterIdLst>
  <p:handoutMasterIdLst>
    <p:handoutMasterId r:id="rId50"/>
  </p:handoutMasterIdLst>
  <p:sldIdLst>
    <p:sldId id="447" r:id="rId5"/>
    <p:sldId id="771" r:id="rId6"/>
    <p:sldId id="560" r:id="rId7"/>
    <p:sldId id="323" r:id="rId8"/>
    <p:sldId id="400" r:id="rId9"/>
    <p:sldId id="515" r:id="rId10"/>
    <p:sldId id="769" r:id="rId11"/>
    <p:sldId id="561" r:id="rId12"/>
    <p:sldId id="502" r:id="rId13"/>
    <p:sldId id="766" r:id="rId14"/>
    <p:sldId id="770" r:id="rId15"/>
    <p:sldId id="798" r:id="rId16"/>
    <p:sldId id="799" r:id="rId17"/>
    <p:sldId id="494" r:id="rId18"/>
    <p:sldId id="765" r:id="rId19"/>
    <p:sldId id="767" r:id="rId20"/>
    <p:sldId id="768" r:id="rId21"/>
    <p:sldId id="573" r:id="rId22"/>
    <p:sldId id="539" r:id="rId23"/>
    <p:sldId id="562" r:id="rId24"/>
    <p:sldId id="563" r:id="rId25"/>
    <p:sldId id="565" r:id="rId26"/>
    <p:sldId id="510" r:id="rId27"/>
    <p:sldId id="570" r:id="rId28"/>
    <p:sldId id="509" r:id="rId29"/>
    <p:sldId id="569" r:id="rId30"/>
    <p:sldId id="512" r:id="rId31"/>
    <p:sldId id="566" r:id="rId32"/>
    <p:sldId id="517" r:id="rId33"/>
    <p:sldId id="572" r:id="rId34"/>
    <p:sldId id="571" r:id="rId35"/>
    <p:sldId id="520" r:id="rId36"/>
    <p:sldId id="521" r:id="rId37"/>
    <p:sldId id="518" r:id="rId38"/>
    <p:sldId id="519" r:id="rId39"/>
    <p:sldId id="522" r:id="rId40"/>
    <p:sldId id="564" r:id="rId41"/>
    <p:sldId id="500" r:id="rId42"/>
    <p:sldId id="505" r:id="rId43"/>
    <p:sldId id="507" r:id="rId44"/>
    <p:sldId id="508" r:id="rId45"/>
    <p:sldId id="466" r:id="rId46"/>
    <p:sldId id="506" r:id="rId47"/>
    <p:sldId id="311" r:id="rId4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172C13-C772-4E49-B062-8EBAA15C29D6}">
          <p14:sldIdLst>
            <p14:sldId id="447"/>
            <p14:sldId id="771"/>
            <p14:sldId id="560"/>
            <p14:sldId id="323"/>
          </p14:sldIdLst>
        </p14:section>
        <p14:section name="Buildings Masterplan" id="{E8A957A4-5E24-4221-AB5D-E325A1091855}">
          <p14:sldIdLst>
            <p14:sldId id="400"/>
            <p14:sldId id="515"/>
            <p14:sldId id="769"/>
          </p14:sldIdLst>
        </p14:section>
        <p14:section name="Buildings for QSYS" id="{E4290725-E234-4DD2-A754-26EA4652D1FF}">
          <p14:sldIdLst>
            <p14:sldId id="561"/>
            <p14:sldId id="502"/>
            <p14:sldId id="766"/>
            <p14:sldId id="770"/>
            <p14:sldId id="798"/>
            <p14:sldId id="799"/>
            <p14:sldId id="494"/>
            <p14:sldId id="765"/>
            <p14:sldId id="767"/>
            <p14:sldId id="768"/>
            <p14:sldId id="573"/>
            <p14:sldId id="539"/>
            <p14:sldId id="562"/>
            <p14:sldId id="563"/>
          </p14:sldIdLst>
        </p14:section>
        <p14:section name="Rooms Details" id="{BAA057A6-4262-49AD-B66E-333D9A4F801D}">
          <p14:sldIdLst>
            <p14:sldId id="565"/>
            <p14:sldId id="510"/>
            <p14:sldId id="570"/>
            <p14:sldId id="509"/>
            <p14:sldId id="569"/>
            <p14:sldId id="512"/>
            <p14:sldId id="566"/>
            <p14:sldId id="517"/>
            <p14:sldId id="572"/>
            <p14:sldId id="571"/>
            <p14:sldId id="520"/>
            <p14:sldId id="521"/>
            <p14:sldId id="518"/>
            <p14:sldId id="519"/>
            <p14:sldId id="522"/>
          </p14:sldIdLst>
        </p14:section>
        <p14:section name="Other Scenarios" id="{A2B3362F-BC3E-4E13-98B9-0045C1C45182}">
          <p14:sldIdLst>
            <p14:sldId id="564"/>
            <p14:sldId id="500"/>
            <p14:sldId id="505"/>
            <p14:sldId id="507"/>
            <p14:sldId id="508"/>
            <p14:sldId id="466"/>
          </p14:sldIdLst>
        </p14:section>
        <p14:section name="Backup slides" id="{7661532A-A09E-4FF2-A6BA-7CBD1CD3A7A9}">
          <p14:sldIdLst>
            <p14:sldId id="506"/>
          </p14:sldIdLst>
        </p14:section>
        <p14:section name="Untitled Section" id="{29F8FD90-F47B-432F-B69D-010FD94F69C0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llon Ann" initials="FA" lastIdx="1" clrIdx="0">
    <p:extLst>
      <p:ext uri="{19B8F6BF-5375-455C-9EA6-DF929625EA0E}">
        <p15:presenceInfo xmlns:p15="http://schemas.microsoft.com/office/powerpoint/2012/main" userId="S-1-5-21-2143564435-1125984783-857296014-415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DDDD"/>
    <a:srgbClr val="FF9999"/>
    <a:srgbClr val="808000"/>
    <a:srgbClr val="6C9BF8"/>
    <a:srgbClr val="FFFFCC"/>
    <a:srgbClr val="FFC000"/>
    <a:srgbClr val="C4BD97"/>
    <a:srgbClr val="F79646"/>
    <a:srgbClr val="66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9" autoAdjust="0"/>
    <p:restoredTop sz="90909" autoAdjust="0"/>
  </p:normalViewPr>
  <p:slideViewPr>
    <p:cSldViewPr snapToGrid="0">
      <p:cViewPr varScale="1">
        <p:scale>
          <a:sx n="158" d="100"/>
          <a:sy n="158" d="100"/>
        </p:scale>
        <p:origin x="764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50" Type="http://schemas.openxmlformats.org/officeDocument/2006/relationships/handoutMaster" Target="handoutMasters/handout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69285" y="9489316"/>
            <a:ext cx="791559" cy="437322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38738" y="8991261"/>
            <a:ext cx="538111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w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993230" y="9469838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881610" y="9653529"/>
            <a:ext cx="164609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993230" y="9625846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16690" y="9536746"/>
            <a:ext cx="2719070" cy="1554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27709" y="9536747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12114" y="9509061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5" y="9516065"/>
            <a:ext cx="713667" cy="178197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697454" y="336899"/>
            <a:ext cx="5402768" cy="46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- 2020 -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18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79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04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25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54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10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4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69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36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78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84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80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3343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w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w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wmf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wmf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B8AEF-C0A9-9DBA-CD0E-20E6F5C5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3D5A8-C964-2AA8-B0A3-56B3E4D5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6D964-F319-223D-317D-9168B3E9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974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6573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3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2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139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6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1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76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65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93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644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4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09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0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5081" y="2195799"/>
            <a:ext cx="4896685" cy="498598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555080" y="4780127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555083" y="5742997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555079" y="5261562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your title</a:t>
            </a:r>
          </a:p>
        </p:txBody>
      </p:sp>
    </p:spTree>
    <p:extLst>
      <p:ext uri="{BB962C8B-B14F-4D97-AF65-F5344CB8AC3E}">
        <p14:creationId xmlns:p14="http://schemas.microsoft.com/office/powerpoint/2010/main" val="34394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 dirty="0"/>
              <a:t>Click to edit </a:t>
            </a:r>
            <a:r>
              <a:rPr lang="en-US" dirty="0" err="1"/>
              <a:t>Mastr</a:t>
            </a:r>
            <a:r>
              <a:rPr lang="en-US" dirty="0"/>
              <a:t>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6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661404"/>
            <a:ext cx="10658475" cy="466815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1" y="941388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1226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2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1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322-0EA7-4B1A-85AC-28CABAE87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6564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322-0EA7-4B1A-85AC-28CABAE87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7548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w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theme" Target="../theme/theme2.xml"/><Relationship Id="rId3" Type="http://schemas.openxmlformats.org/officeDocument/2006/relationships/image" Target="../media/image1.w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3.xml"/><Relationship Id="rId36" Type="http://schemas.openxmlformats.org/officeDocument/2006/relationships/theme" Target="../theme/theme3.xml"/><Relationship Id="rId37" Type="http://schemas.openxmlformats.org/officeDocument/2006/relationships/image" Target="../media/image1.w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theme" Target="../theme/theme4.xml"/><Relationship Id="rId15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CEN/46467661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94" r:id="rId36"/>
    <p:sldLayoutId id="2147483795" r:id="rId3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CEN/46467661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5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CEN/46467661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150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1" r:id="rId12"/>
    <p:sldLayoutId id="2147483752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6.png"/><Relationship Id="rId3" Type="http://schemas.openxmlformats.org/officeDocument/2006/relationships/hyperlink" Target="https://ecm.sckcen.be/OTCS/llisapi.dll/link/83474410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1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hyperlink" Target="https://ecm.sckcen.be/OTCS/llisapi.dll/link/81841578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cm.sckcen.be/OTCS/llisapi.dll/link/81503739" TargetMode="Externa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hyperlink" Target="https://ecm.sckcen.be/OTCS/llisapi.dll/link/85102544" TargetMode="External"/><Relationship Id="rId3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hyperlink" Target="https://ecm.sckcen.be/OTCS/llisapi.dll/link/81503739" TargetMode="External"/><Relationship Id="rId5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cm.sckcen.be/OTCS/llisapi.dll/link/81503739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hyperlink" Target="https://ecm.sckcen.be/OTCS/llisapi.dll/link/81506386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s://ecm.sckcen.be/OTCS/llisapi.dll/link/81503739" TargetMode="External"/><Relationship Id="rId5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hyperlink" Target="https://ecm.sckcen.be/OTCS/llisapi.dll/Overview/46467661" TargetMode="External"/><Relationship Id="rId3" Type="http://schemas.openxmlformats.org/officeDocument/2006/relationships/hyperlink" Target="https://ecm.sckcen.be/OTCS/llisapi.dll/link/83474410" TargetMode="External"/><Relationship Id="rId4" Type="http://schemas.openxmlformats.org/officeDocument/2006/relationships/hyperlink" Target="https://ecm.sckcen.be/OTCS/llisapi.dll/link/84582975" TargetMode="External"/><Relationship Id="rId5" Type="http://schemas.openxmlformats.org/officeDocument/2006/relationships/hyperlink" Target="https://ecm.sckcen.be/OTCS/llisapi.dll/link/81504499" TargetMode="External"/><Relationship Id="rId6" Type="http://schemas.openxmlformats.org/officeDocument/2006/relationships/hyperlink" Target="https://ecm.sckcen.be/OTCS/llisapi.dll/link/81503739" TargetMode="External"/><Relationship Id="rId7" Type="http://schemas.openxmlformats.org/officeDocument/2006/relationships/hyperlink" Target="https://ecm.sckcen.be/OTCS/llisapi.dll/Overview/81505370" TargetMode="External"/><Relationship Id="rId8" Type="http://schemas.openxmlformats.org/officeDocument/2006/relationships/hyperlink" Target="https://ecm.sckcen.be/OTCS/llisapi.dll/link/81505150" TargetMode="External"/><Relationship Id="rId9" Type="http://schemas.openxmlformats.org/officeDocument/2006/relationships/hyperlink" Target="https://ecm.sckcen.be/OTCS/llisapi.dll/link/81506075" TargetMode="External"/><Relationship Id="rId10" Type="http://schemas.openxmlformats.org/officeDocument/2006/relationships/hyperlink" Target="https://ecm.sckcen.be/OTCS/llisapi.dll/link/81506386" TargetMode="External"/><Relationship Id="rId11" Type="http://schemas.openxmlformats.org/officeDocument/2006/relationships/hyperlink" Target="https://ecm.sckcen.be/OTCS/llisapi.dll/link/81505064" TargetMode="External"/><Relationship Id="rId12" Type="http://schemas.openxmlformats.org/officeDocument/2006/relationships/hyperlink" Target="https://ecm.sckcen.be/OTCS/llisapi.dll/link/81504370" TargetMode="External"/><Relationship Id="rId13" Type="http://schemas.openxmlformats.org/officeDocument/2006/relationships/hyperlink" Target="https://ecm.sckcen.be/OTCS/llisapi.dll/link/81504187" TargetMode="External"/><Relationship Id="rId14" Type="http://schemas.openxmlformats.org/officeDocument/2006/relationships/hyperlink" Target="https://ecm.sckcen.be/OTCS/llisapi.dll/link/81504188" TargetMode="External"/><Relationship Id="rId15" Type="http://schemas.openxmlformats.org/officeDocument/2006/relationships/hyperlink" Target="https://ecm.sckcen.be/OTCS/llisapi.dll/link/81506074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cm.sckcen.be/OTCS/llisapi.dll/link/81503739" TargetMode="External"/><Relationship Id="rId4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hyperlink" Target="https://ecm.sckcen.be/OTCS/llisapi.dll/link/81505064" TargetMode="Externa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cm.sckcen.be/OTCS/llisapi.dll/link/81504370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hyperlink" Target="https://ecm.sckcen.be/OTCS/llisapi.dll/link/81506075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hyperlink" Target="https://ecm.sckcen.be/OTCS/llisapi.dll/link/81504187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hyperlink" Target="https://ecm.sckcen.be/OTCS/llisapi.dll/link/81504188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s://ecm.sckcen.be/OTCS/llisapi.dll/link/81506074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microsoft.com/office/2017/06/relationships/model3d" Target="../media/model3d1.glb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hyperlink" Target="https://ecm.sckcen.be/OTCS/llisapi.dll/link/81790617" TargetMode="Externa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43.png"/><Relationship Id="rId3" Type="http://schemas.openxmlformats.org/officeDocument/2006/relationships/hyperlink" Target="https://ecm.sckcen.be/OTCS/llisapi.dll/link/81790617" TargetMode="External"/><Relationship Id="rId4" Type="http://schemas.openxmlformats.org/officeDocument/2006/relationships/image" Target="../media/image44.png"/><Relationship Id="rId5" Type="http://schemas.microsoft.com/office/2017/06/relationships/model3d" Target="../media/model3d1.glb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50.png"/><Relationship Id="rId3" Type="http://schemas.openxmlformats.org/officeDocument/2006/relationships/hyperlink" Target="https://ecm.sckcen.be/OTCS/llisapi.dll/link/81504499" TargetMode="Externa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50.png"/><Relationship Id="rId3" Type="http://schemas.microsoft.com/office/2017/06/relationships/model3d" Target="../media/model3d1.glb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hyperlink" Target="https://ecm.sckcen.be/OTCS/llisapi.dll/link/81504499" TargetMode="External"/><Relationship Id="rId7" Type="http://schemas.openxmlformats.org/officeDocument/2006/relationships/image" Target="../media/image5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hyperlink" Target="https://ecm.sckcen.be/OTCS/llisapi.dll/link/84582975" TargetMode="Externa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6.png"/><Relationship Id="rId3" Type="http://schemas.openxmlformats.org/officeDocument/2006/relationships/hyperlink" Target="https://ecm.sckcen.be/OTCS/llisapi.dll/link/83474410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Daniel Berkowitz (MDB/ATS/ACR Unit)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19346" y="5635663"/>
            <a:ext cx="6224954" cy="6020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/>
              </a:rPr>
              <a:t>QSYS Buildings Overview</a:t>
            </a:r>
            <a:br>
              <a:rPr lang="en-US" sz="2200" dirty="0"/>
            </a:br>
            <a:r>
              <a:rPr lang="en-US" sz="2200" dirty="0">
                <a:latin typeface="Segoe UI"/>
              </a:rPr>
              <a:t>(Masterplan Layout, Buildings, Rooms)</a:t>
            </a:r>
            <a:endParaRPr lang="en-US" sz="2700" dirty="0"/>
          </a:p>
        </p:txBody>
      </p:sp>
      <p:sp>
        <p:nvSpPr>
          <p:cNvPr id="6" name="TextBox 5"/>
          <p:cNvSpPr txBox="1"/>
          <p:nvPr/>
        </p:nvSpPr>
        <p:spPr>
          <a:xfrm>
            <a:off x="4722534" y="639302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"/>
              </a:rPr>
              <a:t>Master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24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12DD6-E40A-98CD-4218-CEDE056E4650}"/>
              </a:ext>
            </a:extLst>
          </p:cNvPr>
          <p:cNvGrpSpPr/>
          <p:nvPr/>
        </p:nvGrpSpPr>
        <p:grpSpPr>
          <a:xfrm>
            <a:off x="5198519" y="692955"/>
            <a:ext cx="6717803" cy="5922607"/>
            <a:chOff x="2768262" y="990657"/>
            <a:chExt cx="6258798" cy="5517935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488225" y="1282939"/>
              <a:ext cx="5394325" cy="481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556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06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7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29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0" algn="ctr">
                <a:buNone/>
              </a:pPr>
              <a:endParaRPr lang="en-US" sz="20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6CB4A-CD09-868D-BAF4-0D2E5DB3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8262" y="990657"/>
              <a:ext cx="6258798" cy="55062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D52C3E-DC4D-0A04-CEDA-779F2830C538}"/>
                </a:ext>
              </a:extLst>
            </p:cNvPr>
            <p:cNvSpPr/>
            <p:nvPr/>
          </p:nvSpPr>
          <p:spPr>
            <a:xfrm>
              <a:off x="3884446" y="6010294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C84311-A5C1-2BE1-0FA4-7B931CCF7876}"/>
                </a:ext>
              </a:extLst>
            </p:cNvPr>
            <p:cNvSpPr/>
            <p:nvPr/>
          </p:nvSpPr>
          <p:spPr>
            <a:xfrm>
              <a:off x="5854221" y="5884552"/>
              <a:ext cx="1250177" cy="62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3098609">
            <a:off x="7564538" y="1512756"/>
            <a:ext cx="684147" cy="45555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8743878" y="2439227"/>
            <a:ext cx="244741" cy="52104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7112442" y="411425"/>
            <a:ext cx="20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Segoe UI"/>
              </a:rPr>
              <a:t>Buildings - Level 0</a:t>
            </a:r>
            <a:endParaRPr lang="en-GB" u="sng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01EF7-417E-C9CF-DD30-E4EAE44F4F98}"/>
              </a:ext>
            </a:extLst>
          </p:cNvPr>
          <p:cNvSpPr/>
          <p:nvPr/>
        </p:nvSpPr>
        <p:spPr>
          <a:xfrm rot="3232960">
            <a:off x="8432319" y="2780289"/>
            <a:ext cx="18686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BE144-47BB-23CF-42E2-06EF5446D5D6}"/>
              </a:ext>
            </a:extLst>
          </p:cNvPr>
          <p:cNvSpPr/>
          <p:nvPr/>
        </p:nvSpPr>
        <p:spPr>
          <a:xfrm rot="2786148">
            <a:off x="7780905" y="4121404"/>
            <a:ext cx="2919633" cy="9933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79133-AAC0-F6C8-79BD-26C3CE72487E}"/>
              </a:ext>
            </a:extLst>
          </p:cNvPr>
          <p:cNvSpPr/>
          <p:nvPr/>
        </p:nvSpPr>
        <p:spPr>
          <a:xfrm rot="2806873">
            <a:off x="8055867" y="2076314"/>
            <a:ext cx="839583" cy="433833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98275C-DA1F-A9CE-8BE4-5CBE071A1994}"/>
              </a:ext>
            </a:extLst>
          </p:cNvPr>
          <p:cNvSpPr/>
          <p:nvPr/>
        </p:nvSpPr>
        <p:spPr>
          <a:xfrm rot="3232960">
            <a:off x="8284806" y="2969033"/>
            <a:ext cx="178905" cy="161735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D45365-7377-C24A-89F4-AB4B9BC0AD1F}"/>
              </a:ext>
            </a:extLst>
          </p:cNvPr>
          <p:cNvSpPr txBox="1"/>
          <p:nvPr/>
        </p:nvSpPr>
        <p:spPr>
          <a:xfrm>
            <a:off x="7769797" y="1615342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6</a:t>
            </a:r>
            <a:endParaRPr lang="en-GB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2349C-A502-4ACB-FE48-41AA24701AD9}"/>
              </a:ext>
            </a:extLst>
          </p:cNvPr>
          <p:cNvSpPr txBox="1"/>
          <p:nvPr/>
        </p:nvSpPr>
        <p:spPr>
          <a:xfrm>
            <a:off x="8374258" y="2151220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5</a:t>
            </a:r>
            <a:endParaRPr lang="en-GB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AC1B6F-C0E3-178F-9FAD-B09DE98BC5C9}"/>
              </a:ext>
            </a:extLst>
          </p:cNvPr>
          <p:cNvSpPr txBox="1"/>
          <p:nvPr/>
        </p:nvSpPr>
        <p:spPr>
          <a:xfrm>
            <a:off x="8805935" y="258433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4</a:t>
            </a:r>
            <a:endParaRPr lang="en-GB" sz="9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1DE408-3F65-94A8-6083-07145F7DF74E}"/>
              </a:ext>
            </a:extLst>
          </p:cNvPr>
          <p:cNvSpPr txBox="1"/>
          <p:nvPr/>
        </p:nvSpPr>
        <p:spPr>
          <a:xfrm>
            <a:off x="8166200" y="357102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1</a:t>
            </a:r>
            <a:endParaRPr lang="en-GB" sz="900" b="1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CF44B3-C222-DA72-3CB5-8DC51E250B85}"/>
              </a:ext>
            </a:extLst>
          </p:cNvPr>
          <p:cNvCxnSpPr>
            <a:cxnSpLocks/>
          </p:cNvCxnSpPr>
          <p:nvPr/>
        </p:nvCxnSpPr>
        <p:spPr>
          <a:xfrm>
            <a:off x="7723504" y="2419995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3CE231-A2E8-A563-1E57-C70730E09A0E}"/>
              </a:ext>
            </a:extLst>
          </p:cNvPr>
          <p:cNvCxnSpPr>
            <a:cxnSpLocks/>
          </p:cNvCxnSpPr>
          <p:nvPr/>
        </p:nvCxnSpPr>
        <p:spPr>
          <a:xfrm>
            <a:off x="7584731" y="2586670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6516BD-0F5B-2C0B-57BC-97CA5A713962}"/>
              </a:ext>
            </a:extLst>
          </p:cNvPr>
          <p:cNvSpPr txBox="1"/>
          <p:nvPr/>
        </p:nvSpPr>
        <p:spPr>
          <a:xfrm>
            <a:off x="7562178" y="221855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3</a:t>
            </a:r>
            <a:endParaRPr lang="en-GB" sz="9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CED59-0447-8DC6-92D0-A072A0B17E56}"/>
              </a:ext>
            </a:extLst>
          </p:cNvPr>
          <p:cNvSpPr txBox="1"/>
          <p:nvPr/>
        </p:nvSpPr>
        <p:spPr>
          <a:xfrm>
            <a:off x="7347919" y="246521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2</a:t>
            </a:r>
            <a:endParaRPr lang="en-GB" sz="9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8F713D2-3A26-44F5-77BD-85B8A7D03413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8416590" y="3560124"/>
            <a:ext cx="208058" cy="12632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79F983-F680-1203-59ED-EE3D868AD8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 (</a:t>
            </a:r>
            <a:r>
              <a:rPr lang="en-US" noProof="0" dirty="0" err="1">
                <a:solidFill>
                  <a:srgbClr val="984A9C"/>
                </a:solidFill>
                <a:latin typeface="Segoe UI"/>
              </a:rPr>
              <a:t>QB_x</a:t>
            </a:r>
            <a:r>
              <a:rPr lang="en-US" noProof="0" dirty="0">
                <a:solidFill>
                  <a:srgbClr val="984A9C"/>
                </a:solidFill>
                <a:latin typeface="Segoe UI"/>
              </a:rPr>
              <a:t>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10078693" y="1166001"/>
            <a:ext cx="1644940" cy="1642038"/>
            <a:chOff x="2782307" y="1038481"/>
            <a:chExt cx="5401434" cy="5391903"/>
          </a:xfrm>
        </p:grpSpPr>
        <p:sp>
          <p:nvSpPr>
            <p:cNvPr id="19" name="TextBox 18"/>
            <p:cNvSpPr txBox="1"/>
            <p:nvPr/>
          </p:nvSpPr>
          <p:spPr>
            <a:xfrm>
              <a:off x="2834878" y="1885913"/>
              <a:ext cx="1546347" cy="111169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309" y="1038481"/>
              <a:ext cx="5401432" cy="539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7" y="1038690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3" y="4996209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64" y="1109707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89"/>
              <a:ext cx="956070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09A5E-EE3E-4DE2-915A-41804FB4D6AC}"/>
              </a:ext>
            </a:extLst>
          </p:cNvPr>
          <p:cNvSpPr/>
          <p:nvPr/>
        </p:nvSpPr>
        <p:spPr>
          <a:xfrm rot="3253334">
            <a:off x="5068056" y="1334279"/>
            <a:ext cx="389610" cy="25942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0989F-9E17-3087-4E9E-A9E32F6AD80B}"/>
              </a:ext>
            </a:extLst>
          </p:cNvPr>
          <p:cNvSpPr txBox="1"/>
          <p:nvPr/>
        </p:nvSpPr>
        <p:spPr>
          <a:xfrm>
            <a:off x="5480015" y="1137632"/>
            <a:ext cx="154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/>
              </a:rPr>
              <a:t>High Stakes: </a:t>
            </a:r>
          </a:p>
          <a:p>
            <a:r>
              <a:rPr lang="en-US" sz="1200" dirty="0">
                <a:latin typeface="Segoe UI"/>
              </a:rPr>
              <a:t>Main Equipment installed on premise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B69F-69D3-05B2-8E35-D344215132DC}"/>
              </a:ext>
            </a:extLst>
          </p:cNvPr>
          <p:cNvSpPr txBox="1"/>
          <p:nvPr/>
        </p:nvSpPr>
        <p:spPr>
          <a:xfrm>
            <a:off x="5480015" y="1982692"/>
            <a:ext cx="150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/>
              </a:rPr>
              <a:t>Low Stakes:</a:t>
            </a:r>
          </a:p>
          <a:p>
            <a:r>
              <a:rPr lang="en-US" sz="1200" dirty="0">
                <a:latin typeface="Segoe UI"/>
              </a:rPr>
              <a:t>Only peripherals or routing pipes</a:t>
            </a:r>
            <a:endParaRPr lang="en-GB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4559CB-A028-04D2-35EC-153B0A9CDBA5}"/>
              </a:ext>
            </a:extLst>
          </p:cNvPr>
          <p:cNvSpPr/>
          <p:nvPr/>
        </p:nvSpPr>
        <p:spPr>
          <a:xfrm rot="3253334">
            <a:off x="5068056" y="2223077"/>
            <a:ext cx="389610" cy="259428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E3AAC65-FFC5-D675-0731-0B6CBB3030F5}"/>
              </a:ext>
            </a:extLst>
          </p:cNvPr>
          <p:cNvGrpSpPr/>
          <p:nvPr/>
        </p:nvGrpSpPr>
        <p:grpSpPr>
          <a:xfrm>
            <a:off x="7356507" y="4896832"/>
            <a:ext cx="1555173" cy="1032856"/>
            <a:chOff x="9622325" y="4679981"/>
            <a:chExt cx="2330915" cy="154805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DEF2153-1E09-7B36-2C1C-38B27560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4178" y="4886960"/>
              <a:ext cx="2097903" cy="1341080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9E98389-E8D2-2345-7E43-1EAB087B87C9}"/>
                </a:ext>
              </a:extLst>
            </p:cNvPr>
            <p:cNvSpPr/>
            <p:nvPr/>
          </p:nvSpPr>
          <p:spPr>
            <a:xfrm>
              <a:off x="9720863" y="4840153"/>
              <a:ext cx="2232377" cy="373127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A32DD6-F9F4-D53B-D193-202EF4F8C1F5}"/>
                </a:ext>
              </a:extLst>
            </p:cNvPr>
            <p:cNvSpPr txBox="1"/>
            <p:nvPr/>
          </p:nvSpPr>
          <p:spPr>
            <a:xfrm>
              <a:off x="9622325" y="4679981"/>
              <a:ext cx="362416" cy="34597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7</a:t>
              </a:r>
              <a:endParaRPr lang="en-GB" sz="900" b="1" dirty="0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8363A7-BCFB-816B-8AA1-72307526F47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911680" y="4521961"/>
            <a:ext cx="589335" cy="60621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E08CA2BA-9CD6-E8B9-26D2-17FC1887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22033"/>
              </p:ext>
            </p:extLst>
          </p:nvPr>
        </p:nvGraphicFramePr>
        <p:xfrm>
          <a:off x="313668" y="1838768"/>
          <a:ext cx="4183352" cy="45561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8832">
                  <a:extLst>
                    <a:ext uri="{9D8B030D-6E8A-4147-A177-3AD203B41FA5}">
                      <a16:colId xmlns:a16="http://schemas.microsoft.com/office/drawing/2014/main" val="3317192519"/>
                    </a:ext>
                  </a:extLst>
                </a:gridCol>
                <a:gridCol w="1684867">
                  <a:extLst>
                    <a:ext uri="{9D8B030D-6E8A-4147-A177-3AD203B41FA5}">
                      <a16:colId xmlns:a16="http://schemas.microsoft.com/office/drawing/2014/main" val="4275763256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3933588208"/>
                    </a:ext>
                  </a:extLst>
                </a:gridCol>
                <a:gridCol w="864820">
                  <a:extLst>
                    <a:ext uri="{9D8B030D-6E8A-4147-A177-3AD203B41FA5}">
                      <a16:colId xmlns:a16="http://schemas.microsoft.com/office/drawing/2014/main" val="3568079506"/>
                    </a:ext>
                  </a:extLst>
                </a:gridCol>
              </a:tblGrid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#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Building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QSYS top-level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(*main)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QSYS Equipment</a:t>
                      </a:r>
                      <a:endParaRPr lang="en-GB" sz="900" dirty="0"/>
                    </a:p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5652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QB_1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LTU/interior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QCELL*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41804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QB_2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LTU/Chicane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78792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08646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QB_4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SAB2/QRB Room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QRB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162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SAB2/Other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QINFRA?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4495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QB_6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SAB1/CCB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3953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QB_7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LTU/vents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93787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QB_8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QCELL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QC_int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0542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8AB5A11-0E84-776A-2018-65542F389E14}"/>
              </a:ext>
            </a:extLst>
          </p:cNvPr>
          <p:cNvSpPr txBox="1"/>
          <p:nvPr/>
        </p:nvSpPr>
        <p:spPr>
          <a:xfrm>
            <a:off x="275677" y="624351"/>
            <a:ext cx="4341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QSYS is spread across SAB1, SAB2, and LTU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QSYS has </a:t>
            </a:r>
            <a:r>
              <a:rPr lang="en-US" sz="1400" b="1" dirty="0">
                <a:solidFill>
                  <a:srgbClr val="FF9999"/>
                </a:solidFill>
                <a:latin typeface="Segoe UI"/>
              </a:rPr>
              <a:t>high stakes </a:t>
            </a:r>
            <a:r>
              <a:rPr lang="en-US" sz="1400" dirty="0">
                <a:latin typeface="Segoe UI"/>
              </a:rPr>
              <a:t>when main equipment is installed, and </a:t>
            </a:r>
            <a:r>
              <a:rPr lang="en-US" sz="1400" b="1" dirty="0">
                <a:solidFill>
                  <a:srgbClr val="FFC000"/>
                </a:solidFill>
                <a:latin typeface="Segoe UI"/>
              </a:rPr>
              <a:t>low stakes </a:t>
            </a:r>
            <a:r>
              <a:rPr lang="en-US" sz="1400" dirty="0">
                <a:latin typeface="Segoe UI"/>
              </a:rPr>
              <a:t>when it is used for routing or peripherals</a:t>
            </a:r>
            <a:endParaRPr lang="en-GB" sz="1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611F035-1063-B159-5B63-A0058436D813}"/>
              </a:ext>
            </a:extLst>
          </p:cNvPr>
          <p:cNvSpPr/>
          <p:nvPr/>
        </p:nvSpPr>
        <p:spPr>
          <a:xfrm rot="2678121">
            <a:off x="8539011" y="3960914"/>
            <a:ext cx="227535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814EE9-F831-61A4-EF84-B1959FE007B9}"/>
              </a:ext>
            </a:extLst>
          </p:cNvPr>
          <p:cNvSpPr txBox="1"/>
          <p:nvPr/>
        </p:nvSpPr>
        <p:spPr>
          <a:xfrm>
            <a:off x="9602267" y="388599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8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9304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9DAECF-2E47-E877-2C77-E8D96D3310FB}"/>
              </a:ext>
            </a:extLst>
          </p:cNvPr>
          <p:cNvGrpSpPr/>
          <p:nvPr/>
        </p:nvGrpSpPr>
        <p:grpSpPr>
          <a:xfrm>
            <a:off x="301280" y="3181895"/>
            <a:ext cx="11599871" cy="2812505"/>
            <a:chOff x="301280" y="3181895"/>
            <a:chExt cx="11599871" cy="2812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5AB0EE-9DDC-6BC9-3819-CFB4E13C1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50" t="13052" r="17361" b="35889"/>
            <a:stretch/>
          </p:blipFill>
          <p:spPr>
            <a:xfrm>
              <a:off x="301280" y="3188858"/>
              <a:ext cx="11589440" cy="2805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76B5AF-973B-4AB6-10F7-B36876B271B9}"/>
                </a:ext>
              </a:extLst>
            </p:cNvPr>
            <p:cNvSpPr txBox="1"/>
            <p:nvPr/>
          </p:nvSpPr>
          <p:spPr>
            <a:xfrm>
              <a:off x="10150351" y="3181895"/>
              <a:ext cx="1750800" cy="1692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500" dirty="0"/>
                <a:t>=NA.BA_CDA514-Building layout NF ACC - Plan-level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BA6FA-7C90-015A-379E-DEBBA50FF38A}"/>
              </a:ext>
            </a:extLst>
          </p:cNvPr>
          <p:cNvCxnSpPr>
            <a:cxnSpLocks/>
          </p:cNvCxnSpPr>
          <p:nvPr/>
        </p:nvCxnSpPr>
        <p:spPr>
          <a:xfrm flipH="1">
            <a:off x="6268749" y="5621568"/>
            <a:ext cx="5454876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90173C-8D44-0D84-900E-50EBD95C8F63}"/>
              </a:ext>
            </a:extLst>
          </p:cNvPr>
          <p:cNvCxnSpPr/>
          <p:nvPr/>
        </p:nvCxnSpPr>
        <p:spPr>
          <a:xfrm flipH="1">
            <a:off x="5933414" y="5621568"/>
            <a:ext cx="335335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1AF3B2-E4B7-9C2B-FED1-BBFD72E7EA08}"/>
              </a:ext>
            </a:extLst>
          </p:cNvPr>
          <p:cNvCxnSpPr/>
          <p:nvPr/>
        </p:nvCxnSpPr>
        <p:spPr>
          <a:xfrm flipH="1">
            <a:off x="5613905" y="5621568"/>
            <a:ext cx="319508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F7C0E-99E5-636F-CDEC-B32FC83C1E57}"/>
              </a:ext>
            </a:extLst>
          </p:cNvPr>
          <p:cNvCxnSpPr/>
          <p:nvPr/>
        </p:nvCxnSpPr>
        <p:spPr>
          <a:xfrm flipH="1">
            <a:off x="5700341" y="5632177"/>
            <a:ext cx="270502" cy="28701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36">
            <a:extLst>
              <a:ext uri="{FF2B5EF4-FFF2-40B4-BE49-F238E27FC236}">
                <a16:creationId xmlns:a16="http://schemas.microsoft.com/office/drawing/2014/main" id="{3A1B9733-932B-7609-F3F0-8A4EC5619E32}"/>
              </a:ext>
            </a:extLst>
          </p:cNvPr>
          <p:cNvSpPr/>
          <p:nvPr/>
        </p:nvSpPr>
        <p:spPr>
          <a:xfrm>
            <a:off x="4998506" y="3450885"/>
            <a:ext cx="536871" cy="1112648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69A0AC59-9F64-700E-A856-A2431EFAB266}"/>
              </a:ext>
            </a:extLst>
          </p:cNvPr>
          <p:cNvSpPr/>
          <p:nvPr/>
        </p:nvSpPr>
        <p:spPr>
          <a:xfrm>
            <a:off x="1490132" y="3445477"/>
            <a:ext cx="1574047" cy="897923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7">
            <a:extLst>
              <a:ext uri="{FF2B5EF4-FFF2-40B4-BE49-F238E27FC236}">
                <a16:creationId xmlns:a16="http://schemas.microsoft.com/office/drawing/2014/main" id="{A6BF3CB2-C6E1-41C1-5C2A-0BD159C840FD}"/>
              </a:ext>
            </a:extLst>
          </p:cNvPr>
          <p:cNvSpPr/>
          <p:nvPr/>
        </p:nvSpPr>
        <p:spPr>
          <a:xfrm>
            <a:off x="4968777" y="5045648"/>
            <a:ext cx="305956" cy="381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7">
            <a:extLst>
              <a:ext uri="{FF2B5EF4-FFF2-40B4-BE49-F238E27FC236}">
                <a16:creationId xmlns:a16="http://schemas.microsoft.com/office/drawing/2014/main" id="{BA03F346-1452-A22B-6E5C-DB735B892365}"/>
              </a:ext>
            </a:extLst>
          </p:cNvPr>
          <p:cNvSpPr/>
          <p:nvPr/>
        </p:nvSpPr>
        <p:spPr>
          <a:xfrm>
            <a:off x="4995768" y="5460313"/>
            <a:ext cx="6727857" cy="295500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7">
            <a:extLst>
              <a:ext uri="{FF2B5EF4-FFF2-40B4-BE49-F238E27FC236}">
                <a16:creationId xmlns:a16="http://schemas.microsoft.com/office/drawing/2014/main" id="{05E671FD-B2BC-4D1F-EBA8-F6314F017645}"/>
              </a:ext>
            </a:extLst>
          </p:cNvPr>
          <p:cNvSpPr/>
          <p:nvPr/>
        </p:nvSpPr>
        <p:spPr>
          <a:xfrm>
            <a:off x="5613905" y="4575212"/>
            <a:ext cx="5804920" cy="47043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7">
            <a:extLst>
              <a:ext uri="{FF2B5EF4-FFF2-40B4-BE49-F238E27FC236}">
                <a16:creationId xmlns:a16="http://schemas.microsoft.com/office/drawing/2014/main" id="{8A7C67D9-92FF-8024-5540-8312F069FBA9}"/>
              </a:ext>
            </a:extLst>
          </p:cNvPr>
          <p:cNvSpPr/>
          <p:nvPr/>
        </p:nvSpPr>
        <p:spPr>
          <a:xfrm>
            <a:off x="4995768" y="4582703"/>
            <a:ext cx="278965" cy="47043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89B6D56-1556-FC45-5F57-4EFE455853E7}"/>
              </a:ext>
            </a:extLst>
          </p:cNvPr>
          <p:cNvSpPr/>
          <p:nvPr/>
        </p:nvSpPr>
        <p:spPr>
          <a:xfrm>
            <a:off x="3099897" y="3439427"/>
            <a:ext cx="1895871" cy="1143276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7">
            <a:extLst>
              <a:ext uri="{FF2B5EF4-FFF2-40B4-BE49-F238E27FC236}">
                <a16:creationId xmlns:a16="http://schemas.microsoft.com/office/drawing/2014/main" id="{1E71F666-2370-7D67-A3ED-DDA98A51DFDA}"/>
              </a:ext>
            </a:extLst>
          </p:cNvPr>
          <p:cNvSpPr/>
          <p:nvPr/>
        </p:nvSpPr>
        <p:spPr>
          <a:xfrm>
            <a:off x="6335555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7">
            <a:extLst>
              <a:ext uri="{FF2B5EF4-FFF2-40B4-BE49-F238E27FC236}">
                <a16:creationId xmlns:a16="http://schemas.microsoft.com/office/drawing/2014/main" id="{F77079D0-7576-B625-2683-09B1FAACA30F}"/>
              </a:ext>
            </a:extLst>
          </p:cNvPr>
          <p:cNvSpPr/>
          <p:nvPr/>
        </p:nvSpPr>
        <p:spPr>
          <a:xfrm>
            <a:off x="7029159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37">
            <a:extLst>
              <a:ext uri="{FF2B5EF4-FFF2-40B4-BE49-F238E27FC236}">
                <a16:creationId xmlns:a16="http://schemas.microsoft.com/office/drawing/2014/main" id="{19D09697-7CCA-7F6C-523D-9575613BB7BB}"/>
              </a:ext>
            </a:extLst>
          </p:cNvPr>
          <p:cNvSpPr/>
          <p:nvPr/>
        </p:nvSpPr>
        <p:spPr>
          <a:xfrm>
            <a:off x="7675342" y="5058403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EBF84AAD-B1E6-3B32-A195-6E43E20EB266}"/>
              </a:ext>
            </a:extLst>
          </p:cNvPr>
          <p:cNvSpPr/>
          <p:nvPr/>
        </p:nvSpPr>
        <p:spPr>
          <a:xfrm>
            <a:off x="8349085" y="5045647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37">
            <a:extLst>
              <a:ext uri="{FF2B5EF4-FFF2-40B4-BE49-F238E27FC236}">
                <a16:creationId xmlns:a16="http://schemas.microsoft.com/office/drawing/2014/main" id="{C73FC0C3-E385-6FD3-E2E9-9CFA0EA5F063}"/>
              </a:ext>
            </a:extLst>
          </p:cNvPr>
          <p:cNvSpPr/>
          <p:nvPr/>
        </p:nvSpPr>
        <p:spPr>
          <a:xfrm>
            <a:off x="9003784" y="5045646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37">
            <a:extLst>
              <a:ext uri="{FF2B5EF4-FFF2-40B4-BE49-F238E27FC236}">
                <a16:creationId xmlns:a16="http://schemas.microsoft.com/office/drawing/2014/main" id="{B66C5A08-3FE7-FDA6-E56A-39D23D433D7B}"/>
              </a:ext>
            </a:extLst>
          </p:cNvPr>
          <p:cNvSpPr/>
          <p:nvPr/>
        </p:nvSpPr>
        <p:spPr>
          <a:xfrm>
            <a:off x="9640153" y="5035652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37">
            <a:extLst>
              <a:ext uri="{FF2B5EF4-FFF2-40B4-BE49-F238E27FC236}">
                <a16:creationId xmlns:a16="http://schemas.microsoft.com/office/drawing/2014/main" id="{5DA432DF-0A3F-3C01-180E-46D0BE18C9D2}"/>
              </a:ext>
            </a:extLst>
          </p:cNvPr>
          <p:cNvSpPr/>
          <p:nvPr/>
        </p:nvSpPr>
        <p:spPr>
          <a:xfrm>
            <a:off x="10294852" y="5063133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37">
            <a:extLst>
              <a:ext uri="{FF2B5EF4-FFF2-40B4-BE49-F238E27FC236}">
                <a16:creationId xmlns:a16="http://schemas.microsoft.com/office/drawing/2014/main" id="{52B8EDDE-CF77-94BB-ECC6-1647D1001F66}"/>
              </a:ext>
            </a:extLst>
          </p:cNvPr>
          <p:cNvSpPr/>
          <p:nvPr/>
        </p:nvSpPr>
        <p:spPr>
          <a:xfrm>
            <a:off x="10949551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464414D-8688-4DFB-9E6C-AFCD7F72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7" t="3918" r="8296" b="4199"/>
          <a:stretch/>
        </p:blipFill>
        <p:spPr>
          <a:xfrm>
            <a:off x="4454090" y="179351"/>
            <a:ext cx="3097206" cy="26636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8961B4F-9EA6-F2F5-9E1F-A541B3C10571}"/>
              </a:ext>
            </a:extLst>
          </p:cNvPr>
          <p:cNvSpPr txBox="1"/>
          <p:nvPr/>
        </p:nvSpPr>
        <p:spPr>
          <a:xfrm>
            <a:off x="2195237" y="3796071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6</a:t>
            </a:r>
            <a:endParaRPr lang="en-GB" sz="9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C2359-C23D-49A6-FAD7-13C61DEEAECA}"/>
              </a:ext>
            </a:extLst>
          </p:cNvPr>
          <p:cNvSpPr txBox="1"/>
          <p:nvPr/>
        </p:nvSpPr>
        <p:spPr>
          <a:xfrm>
            <a:off x="3904779" y="386237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5</a:t>
            </a:r>
            <a:endParaRPr lang="en-GB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8D3A2C-BC97-6F4D-7200-6BA45835CC83}"/>
              </a:ext>
            </a:extLst>
          </p:cNvPr>
          <p:cNvSpPr txBox="1"/>
          <p:nvPr/>
        </p:nvSpPr>
        <p:spPr>
          <a:xfrm>
            <a:off x="5165008" y="386660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4</a:t>
            </a:r>
            <a:endParaRPr lang="en-GB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07D147-3A03-296D-6712-30D5C43729E9}"/>
              </a:ext>
            </a:extLst>
          </p:cNvPr>
          <p:cNvSpPr txBox="1"/>
          <p:nvPr/>
        </p:nvSpPr>
        <p:spPr>
          <a:xfrm>
            <a:off x="8086484" y="549125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1</a:t>
            </a:r>
            <a:endParaRPr lang="en-GB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2304AD-125E-FE2B-5552-8D517E731859}"/>
              </a:ext>
            </a:extLst>
          </p:cNvPr>
          <p:cNvSpPr txBox="1"/>
          <p:nvPr/>
        </p:nvSpPr>
        <p:spPr>
          <a:xfrm>
            <a:off x="5019924" y="471785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3</a:t>
            </a:r>
            <a:endParaRPr lang="en-GB" sz="9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2208E0-E169-98EF-AE2F-751B03F5C0AF}"/>
              </a:ext>
            </a:extLst>
          </p:cNvPr>
          <p:cNvSpPr txBox="1"/>
          <p:nvPr/>
        </p:nvSpPr>
        <p:spPr>
          <a:xfrm>
            <a:off x="5000961" y="514130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2</a:t>
            </a:r>
            <a:endParaRPr lang="en-GB" sz="9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D96FF-8A9D-9459-82BE-722358F060CC}"/>
              </a:ext>
            </a:extLst>
          </p:cNvPr>
          <p:cNvSpPr txBox="1"/>
          <p:nvPr/>
        </p:nvSpPr>
        <p:spPr>
          <a:xfrm>
            <a:off x="8493116" y="4678981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/>
              </a:rPr>
              <a:t>8</a:t>
            </a:r>
            <a:endParaRPr lang="en-GB" sz="900" b="1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542221-1E83-BE24-8AB8-BFB59698812D}"/>
              </a:ext>
            </a:extLst>
          </p:cNvPr>
          <p:cNvGrpSpPr/>
          <p:nvPr/>
        </p:nvGrpSpPr>
        <p:grpSpPr>
          <a:xfrm>
            <a:off x="10238520" y="1714236"/>
            <a:ext cx="1726862" cy="1124797"/>
            <a:chOff x="813139" y="1436468"/>
            <a:chExt cx="1726862" cy="112479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C534B79-55F4-F88E-133A-FD97477D7315}"/>
                </a:ext>
              </a:extLst>
            </p:cNvPr>
            <p:cNvSpPr/>
            <p:nvPr/>
          </p:nvSpPr>
          <p:spPr>
            <a:xfrm>
              <a:off x="813139" y="1436468"/>
              <a:ext cx="1726862" cy="11247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C2BE94-8049-9C60-C91D-2241EBBB8D21}"/>
                </a:ext>
              </a:extLst>
            </p:cNvPr>
            <p:cNvGrpSpPr/>
            <p:nvPr/>
          </p:nvGrpSpPr>
          <p:grpSpPr>
            <a:xfrm>
              <a:off x="890454" y="1482438"/>
              <a:ext cx="1555173" cy="1032856"/>
              <a:chOff x="9622325" y="4679981"/>
              <a:chExt cx="2330915" cy="1548059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ED142CC-F4A8-329E-AC1A-0EB13AFC3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4178" y="4886960"/>
                <a:ext cx="2097903" cy="1341080"/>
              </a:xfrm>
              <a:prstGeom prst="rect">
                <a:avLst/>
              </a:prstGeom>
            </p:spPr>
          </p:pic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4A7F037-A81B-E8DC-F9BE-D80D4C1815A8}"/>
                  </a:ext>
                </a:extLst>
              </p:cNvPr>
              <p:cNvSpPr/>
              <p:nvPr/>
            </p:nvSpPr>
            <p:spPr>
              <a:xfrm>
                <a:off x="9720863" y="4840153"/>
                <a:ext cx="2232377" cy="373127"/>
              </a:xfrm>
              <a:prstGeom prst="roundRect">
                <a:avLst/>
              </a:prstGeom>
              <a:solidFill>
                <a:srgbClr val="FFC000">
                  <a:alpha val="4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A1655-6B63-31F9-7FF2-879F1B43E80F}"/>
                  </a:ext>
                </a:extLst>
              </p:cNvPr>
              <p:cNvSpPr txBox="1"/>
              <p:nvPr/>
            </p:nvSpPr>
            <p:spPr>
              <a:xfrm>
                <a:off x="9622325" y="4679981"/>
                <a:ext cx="362416" cy="3459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7</a:t>
                </a:r>
                <a:endParaRPr lang="en-GB" sz="9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6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9278B-1C92-31DB-A1E6-C6A5CBA9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9D98E-EB12-9B13-3923-12CBE8CB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30" t="20301" r="17361" b="41421"/>
          <a:stretch/>
        </p:blipFill>
        <p:spPr>
          <a:xfrm>
            <a:off x="843066" y="997932"/>
            <a:ext cx="11018488" cy="3272226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0B4B72-1B16-A3C0-1EF6-05C4497FECD4}"/>
              </a:ext>
            </a:extLst>
          </p:cNvPr>
          <p:cNvSpPr/>
          <p:nvPr/>
        </p:nvSpPr>
        <p:spPr>
          <a:xfrm>
            <a:off x="1374843" y="2244577"/>
            <a:ext cx="10022988" cy="1768415"/>
          </a:xfrm>
          <a:custGeom>
            <a:avLst/>
            <a:gdLst>
              <a:gd name="connsiteX0" fmla="*/ 0 w 10360325"/>
              <a:gd name="connsiteY0" fmla="*/ 0 h 1768415"/>
              <a:gd name="connsiteX1" fmla="*/ 0 w 10360325"/>
              <a:gd name="connsiteY1" fmla="*/ 1768415 h 1768415"/>
              <a:gd name="connsiteX2" fmla="*/ 10360325 w 10360325"/>
              <a:gd name="connsiteY2" fmla="*/ 1768415 h 17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0325" h="1768415">
                <a:moveTo>
                  <a:pt x="0" y="0"/>
                </a:moveTo>
                <a:lnTo>
                  <a:pt x="0" y="1768415"/>
                </a:lnTo>
                <a:lnTo>
                  <a:pt x="10360325" y="1768415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185123-0C44-1EE8-FD25-550A0D148CA8}"/>
              </a:ext>
            </a:extLst>
          </p:cNvPr>
          <p:cNvCxnSpPr>
            <a:cxnSpLocks/>
          </p:cNvCxnSpPr>
          <p:nvPr/>
        </p:nvCxnSpPr>
        <p:spPr>
          <a:xfrm>
            <a:off x="11861554" y="3386850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CE625C-DC27-D83A-3E58-5B0E6E19498D}"/>
              </a:ext>
            </a:extLst>
          </p:cNvPr>
          <p:cNvCxnSpPr/>
          <p:nvPr/>
        </p:nvCxnSpPr>
        <p:spPr>
          <a:xfrm>
            <a:off x="1318009" y="2478088"/>
            <a:ext cx="1811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C323FA-FEE5-2072-2847-8ACF9AE136A7}"/>
              </a:ext>
            </a:extLst>
          </p:cNvPr>
          <p:cNvCxnSpPr>
            <a:cxnSpLocks/>
          </p:cNvCxnSpPr>
          <p:nvPr/>
        </p:nvCxnSpPr>
        <p:spPr>
          <a:xfrm>
            <a:off x="3448587" y="3476804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6B43CD-7E65-2501-545E-016FBECACB29}"/>
              </a:ext>
            </a:extLst>
          </p:cNvPr>
          <p:cNvCxnSpPr>
            <a:cxnSpLocks/>
          </p:cNvCxnSpPr>
          <p:nvPr/>
        </p:nvCxnSpPr>
        <p:spPr>
          <a:xfrm>
            <a:off x="1037506" y="3890958"/>
            <a:ext cx="693797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9D0539-CC4F-7168-778E-CAC3E430AE81}"/>
              </a:ext>
            </a:extLst>
          </p:cNvPr>
          <p:cNvCxnSpPr>
            <a:cxnSpLocks/>
          </p:cNvCxnSpPr>
          <p:nvPr/>
        </p:nvCxnSpPr>
        <p:spPr>
          <a:xfrm>
            <a:off x="1037506" y="3279656"/>
            <a:ext cx="75941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3C767A-348E-4598-E064-CDFE121D517D}"/>
              </a:ext>
            </a:extLst>
          </p:cNvPr>
          <p:cNvCxnSpPr>
            <a:cxnSpLocks/>
          </p:cNvCxnSpPr>
          <p:nvPr/>
        </p:nvCxnSpPr>
        <p:spPr>
          <a:xfrm>
            <a:off x="1052746" y="2483915"/>
            <a:ext cx="75941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93BA5B-108A-8E47-8D62-4F38A95B8881}"/>
              </a:ext>
            </a:extLst>
          </p:cNvPr>
          <p:cNvSpPr txBox="1"/>
          <p:nvPr/>
        </p:nvSpPr>
        <p:spPr>
          <a:xfrm>
            <a:off x="213140" y="2079051"/>
            <a:ext cx="568614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Segoe UI"/>
              </a:rPr>
              <a:t>2.3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B81A67-372C-BE02-3070-C23D9EC95B7D}"/>
              </a:ext>
            </a:extLst>
          </p:cNvPr>
          <p:cNvCxnSpPr>
            <a:cxnSpLocks/>
          </p:cNvCxnSpPr>
          <p:nvPr/>
        </p:nvCxnSpPr>
        <p:spPr>
          <a:xfrm>
            <a:off x="1052746" y="2261337"/>
            <a:ext cx="75941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8759A9-0014-BEAC-883C-0344D67D17D1}"/>
              </a:ext>
            </a:extLst>
          </p:cNvPr>
          <p:cNvCxnSpPr>
            <a:cxnSpLocks/>
          </p:cNvCxnSpPr>
          <p:nvPr/>
        </p:nvCxnSpPr>
        <p:spPr>
          <a:xfrm>
            <a:off x="5100547" y="3495988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441B9-6586-01D7-9905-5338B7CD373B}"/>
              </a:ext>
            </a:extLst>
          </p:cNvPr>
          <p:cNvCxnSpPr>
            <a:cxnSpLocks/>
          </p:cNvCxnSpPr>
          <p:nvPr/>
        </p:nvCxnSpPr>
        <p:spPr>
          <a:xfrm>
            <a:off x="11397831" y="3437363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9BA92B-873F-957C-3519-D4589BBA8B9C}"/>
              </a:ext>
            </a:extLst>
          </p:cNvPr>
          <p:cNvSpPr txBox="1"/>
          <p:nvPr/>
        </p:nvSpPr>
        <p:spPr>
          <a:xfrm>
            <a:off x="233526" y="4879073"/>
            <a:ext cx="6171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Segoe UI"/>
              </a:rPr>
              <a:t>QDB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/>
              </a:rPr>
              <a:t>The QDB has 2 main segments (LTU and non-LTU), with 4 and 3 subsegments respectively.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/>
              </a:rPr>
              <a:t>The </a:t>
            </a:r>
            <a:r>
              <a:rPr lang="en-US" sz="1200" b="1" dirty="0">
                <a:latin typeface="Segoe UI"/>
              </a:rPr>
              <a:t>VLP-flow direction </a:t>
            </a:r>
            <a:r>
              <a:rPr lang="en-US" sz="1200" dirty="0">
                <a:latin typeface="Segoe UI"/>
              </a:rPr>
              <a:t>is the reference direction for all orientation and segmentation conventions.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/>
              </a:rPr>
              <a:t>When producing </a:t>
            </a:r>
            <a:r>
              <a:rPr lang="en-US" sz="1200" b="1" dirty="0">
                <a:latin typeface="Segoe UI"/>
              </a:rPr>
              <a:t>cross-sections</a:t>
            </a:r>
            <a:r>
              <a:rPr lang="en-US" sz="1200" dirty="0">
                <a:latin typeface="Segoe UI"/>
              </a:rPr>
              <a:t> or views, the observer is always “looking in the VLP-flow direction” (i.e., the VLP-flow goes into the screen).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BC578-8D9B-78C9-F6AC-E1883F5DDC6B}"/>
              </a:ext>
            </a:extLst>
          </p:cNvPr>
          <p:cNvSpPr txBox="1"/>
          <p:nvPr/>
        </p:nvSpPr>
        <p:spPr>
          <a:xfrm>
            <a:off x="6404828" y="4912164"/>
            <a:ext cx="54567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>
                <a:latin typeface="Segoe UI"/>
              </a:rPr>
              <a:t>Spools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/>
              </a:rPr>
              <a:t>Each spool is defined by two flanges: </a:t>
            </a:r>
            <a:r>
              <a:rPr lang="en-US" sz="1200" b="1" dirty="0">
                <a:latin typeface="Segoe UI"/>
              </a:rPr>
              <a:t>Flange A and Flange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/>
              </a:rPr>
              <a:t>Flange A </a:t>
            </a:r>
            <a:r>
              <a:rPr lang="en-US" sz="1200" dirty="0">
                <a:latin typeface="Segoe UI"/>
              </a:rPr>
              <a:t>is the upstream flange (i.e., first in the VLP-flow direction), and </a:t>
            </a:r>
            <a:r>
              <a:rPr lang="en-US" sz="1200" b="1" dirty="0">
                <a:latin typeface="Segoe UI"/>
              </a:rPr>
              <a:t>Flange B</a:t>
            </a:r>
            <a:r>
              <a:rPr lang="en-US" sz="1200" dirty="0">
                <a:latin typeface="Segoe UI"/>
              </a:rPr>
              <a:t> is downstream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/>
              </a:rPr>
              <a:t>A QLM spool belongs to the section where its </a:t>
            </a:r>
            <a:r>
              <a:rPr lang="en-US" sz="1200" b="1" dirty="0">
                <a:latin typeface="Segoe UI"/>
              </a:rPr>
              <a:t>Flange A</a:t>
            </a:r>
            <a:r>
              <a:rPr lang="en-US" sz="1200" dirty="0">
                <a:latin typeface="Segoe UI"/>
              </a:rPr>
              <a:t> is located.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2A2526A-1B69-CFD8-BE37-B6B3FC6060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8672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QDB Segmentation </a:t>
            </a:r>
            <a:r>
              <a:rPr lang="en-US" sz="2100" i="1" dirty="0">
                <a:solidFill>
                  <a:srgbClr val="984A9C"/>
                </a:solidFill>
                <a:latin typeface="Segoe UI"/>
              </a:rPr>
              <a:t>(colloquial term)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DF303-42E5-7D44-B3A8-D7188359401B}"/>
              </a:ext>
            </a:extLst>
          </p:cNvPr>
          <p:cNvSpPr txBox="1"/>
          <p:nvPr/>
        </p:nvSpPr>
        <p:spPr>
          <a:xfrm>
            <a:off x="213141" y="2565183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Segoe UI"/>
              </a:rPr>
              <a:t>2.2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26F1E-4F70-44CE-357A-1DD284A006FA}"/>
              </a:ext>
            </a:extLst>
          </p:cNvPr>
          <p:cNvSpPr txBox="1"/>
          <p:nvPr/>
        </p:nvSpPr>
        <p:spPr>
          <a:xfrm>
            <a:off x="213141" y="342239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Segoe UI"/>
              </a:rPr>
              <a:t>2.1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1503D-926D-60B9-99EF-23AC9B0C8467}"/>
              </a:ext>
            </a:extLst>
          </p:cNvPr>
          <p:cNvSpPr txBox="1"/>
          <p:nvPr/>
        </p:nvSpPr>
        <p:spPr>
          <a:xfrm>
            <a:off x="1940925" y="417676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Segoe UI"/>
              </a:rPr>
              <a:t>1.4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5422E1-DECD-DAD3-70DA-BAC32E8C65E0}"/>
              </a:ext>
            </a:extLst>
          </p:cNvPr>
          <p:cNvSpPr txBox="1"/>
          <p:nvPr/>
        </p:nvSpPr>
        <p:spPr>
          <a:xfrm>
            <a:off x="3990063" y="417676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Segoe UI"/>
              </a:rPr>
              <a:t>1.3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4960C-4EB3-F76E-187A-B08C3E9C02B3}"/>
              </a:ext>
            </a:extLst>
          </p:cNvPr>
          <p:cNvSpPr txBox="1"/>
          <p:nvPr/>
        </p:nvSpPr>
        <p:spPr>
          <a:xfrm>
            <a:off x="7398141" y="4176765"/>
            <a:ext cx="2214949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Segoe UI"/>
              </a:rPr>
              <a:t>QDB Segment 1.2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BDE11F-4B12-CF9A-BB64-359C01F71A30}"/>
              </a:ext>
            </a:extLst>
          </p:cNvPr>
          <p:cNvSpPr txBox="1"/>
          <p:nvPr/>
        </p:nvSpPr>
        <p:spPr>
          <a:xfrm>
            <a:off x="11371692" y="417676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Segoe UI"/>
              </a:rPr>
              <a:t>1.1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FD8B9-E916-060E-83C2-1A6C6C90EF1D}"/>
              </a:ext>
            </a:extLst>
          </p:cNvPr>
          <p:cNvSpPr txBox="1"/>
          <p:nvPr/>
        </p:nvSpPr>
        <p:spPr>
          <a:xfrm>
            <a:off x="7251746" y="4531887"/>
            <a:ext cx="2568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  <a:latin typeface="Segoe UI"/>
              </a:rPr>
              <a:t>Corresponds to location LB-S01 to S24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880F14-8945-7B49-7E95-CF1EE0E01DEE}"/>
              </a:ext>
            </a:extLst>
          </p:cNvPr>
          <p:cNvSpPr txBox="1"/>
          <p:nvPr/>
        </p:nvSpPr>
        <p:spPr>
          <a:xfrm>
            <a:off x="11271850" y="4540555"/>
            <a:ext cx="768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  <a:latin typeface="Segoe UI"/>
              </a:rPr>
              <a:t>SB-LB01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65E83-EC6F-5A94-69DB-D5F4BBD98E54}"/>
              </a:ext>
            </a:extLst>
          </p:cNvPr>
          <p:cNvSpPr txBox="1"/>
          <p:nvPr/>
        </p:nvSpPr>
        <p:spPr>
          <a:xfrm>
            <a:off x="3707230" y="4503503"/>
            <a:ext cx="1233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  <a:latin typeface="Segoe UI"/>
              </a:rPr>
              <a:t>LB-S25 to S30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D4A743-9571-F4A2-117D-CCBEC90F5E26}"/>
              </a:ext>
            </a:extLst>
          </p:cNvPr>
          <p:cNvSpPr txBox="1"/>
          <p:nvPr/>
        </p:nvSpPr>
        <p:spPr>
          <a:xfrm>
            <a:off x="1663501" y="4520601"/>
            <a:ext cx="1139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  <a:latin typeface="Segoe UI"/>
              </a:rPr>
              <a:t>TS-S01 to S03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F687DF-9002-5C67-A354-592433CEEEB8}"/>
              </a:ext>
            </a:extLst>
          </p:cNvPr>
          <p:cNvSpPr txBox="1"/>
          <p:nvPr/>
        </p:nvSpPr>
        <p:spPr>
          <a:xfrm>
            <a:off x="145999" y="3767187"/>
            <a:ext cx="70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  <a:latin typeface="Segoe UI"/>
              </a:rPr>
              <a:t>Chicane Room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E786A-38B0-E6D6-E65C-2CF426EC01A8}"/>
              </a:ext>
            </a:extLst>
          </p:cNvPr>
          <p:cNvSpPr txBox="1"/>
          <p:nvPr/>
        </p:nvSpPr>
        <p:spPr>
          <a:xfrm>
            <a:off x="145999" y="2923899"/>
            <a:ext cx="70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  <a:latin typeface="Segoe UI"/>
              </a:rPr>
              <a:t>AUB Hallway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1797DE-D97A-731A-BE8D-556B609F83EA}"/>
              </a:ext>
            </a:extLst>
          </p:cNvPr>
          <p:cNvSpPr txBox="1"/>
          <p:nvPr/>
        </p:nvSpPr>
        <p:spPr>
          <a:xfrm>
            <a:off x="145999" y="1709352"/>
            <a:ext cx="70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  <a:latin typeface="Segoe UI"/>
              </a:rPr>
              <a:t>QRB </a:t>
            </a:r>
            <a:br>
              <a:rPr lang="de-DE" sz="1000" b="1" dirty="0">
                <a:solidFill>
                  <a:srgbClr val="0070C0"/>
                </a:solidFill>
              </a:rPr>
            </a:br>
            <a:r>
              <a:rPr lang="de-DE" sz="1000" b="1" dirty="0">
                <a:solidFill>
                  <a:srgbClr val="0070C0"/>
                </a:solidFill>
                <a:latin typeface="Segoe UI"/>
              </a:rPr>
              <a:t>Room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1598F1-EFC4-3AF8-8FEB-7A68A8B1D4A2}"/>
              </a:ext>
            </a:extLst>
          </p:cNvPr>
          <p:cNvSpPr txBox="1"/>
          <p:nvPr/>
        </p:nvSpPr>
        <p:spPr>
          <a:xfrm>
            <a:off x="10629091" y="-8346"/>
            <a:ext cx="1564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/>
              </a:rPr>
              <a:t>From ALX/46467661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68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9C65-20F1-3101-D46F-E02D9721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D5DA124F-06BC-0D9A-1ED5-C77355AC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9" y="58046"/>
            <a:ext cx="11577634" cy="589627"/>
          </a:xfrm>
        </p:spPr>
        <p:txBody>
          <a:bodyPr/>
          <a:lstStyle/>
          <a:p>
            <a:r>
              <a:rPr lang="en-US" dirty="0">
                <a:latin typeface="Segoe UI"/>
              </a:rPr>
              <a:t>QDB Sectorization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1C97EA-B500-4A72-8C0C-C3615E49D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563E5-FE86-FAC2-E066-2E9138D3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30" t="20301" r="17361" b="41421"/>
          <a:stretch/>
        </p:blipFill>
        <p:spPr>
          <a:xfrm>
            <a:off x="497643" y="895350"/>
            <a:ext cx="11363911" cy="3374808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3EE550-C440-F1AB-C5EC-B571A17E8350}"/>
              </a:ext>
            </a:extLst>
          </p:cNvPr>
          <p:cNvSpPr/>
          <p:nvPr/>
        </p:nvSpPr>
        <p:spPr>
          <a:xfrm>
            <a:off x="1037506" y="2244577"/>
            <a:ext cx="10360325" cy="1768415"/>
          </a:xfrm>
          <a:custGeom>
            <a:avLst/>
            <a:gdLst>
              <a:gd name="connsiteX0" fmla="*/ 0 w 10360325"/>
              <a:gd name="connsiteY0" fmla="*/ 0 h 1768415"/>
              <a:gd name="connsiteX1" fmla="*/ 0 w 10360325"/>
              <a:gd name="connsiteY1" fmla="*/ 1768415 h 1768415"/>
              <a:gd name="connsiteX2" fmla="*/ 10360325 w 10360325"/>
              <a:gd name="connsiteY2" fmla="*/ 1768415 h 17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0325" h="1768415">
                <a:moveTo>
                  <a:pt x="0" y="0"/>
                </a:moveTo>
                <a:lnTo>
                  <a:pt x="0" y="1768415"/>
                </a:lnTo>
                <a:lnTo>
                  <a:pt x="10360325" y="1768415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8872E-7D76-7710-3491-C34884842E98}"/>
              </a:ext>
            </a:extLst>
          </p:cNvPr>
          <p:cNvCxnSpPr>
            <a:cxnSpLocks/>
          </p:cNvCxnSpPr>
          <p:nvPr/>
        </p:nvCxnSpPr>
        <p:spPr>
          <a:xfrm>
            <a:off x="11861554" y="3386850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DE693E-881D-308E-87CC-FF68BAA48527}"/>
              </a:ext>
            </a:extLst>
          </p:cNvPr>
          <p:cNvCxnSpPr/>
          <p:nvPr/>
        </p:nvCxnSpPr>
        <p:spPr>
          <a:xfrm>
            <a:off x="938302" y="2466889"/>
            <a:ext cx="18115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666E30-486C-F18C-111E-5D45D42263B7}"/>
              </a:ext>
            </a:extLst>
          </p:cNvPr>
          <p:cNvCxnSpPr>
            <a:cxnSpLocks/>
          </p:cNvCxnSpPr>
          <p:nvPr/>
        </p:nvCxnSpPr>
        <p:spPr>
          <a:xfrm>
            <a:off x="3448587" y="3476804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18659B-26CD-196B-00F7-5A4325775A69}"/>
              </a:ext>
            </a:extLst>
          </p:cNvPr>
          <p:cNvSpPr txBox="1"/>
          <p:nvPr/>
        </p:nvSpPr>
        <p:spPr>
          <a:xfrm>
            <a:off x="3768537" y="417045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3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59CA2E-7D2F-1650-281E-672F4CAA220D}"/>
              </a:ext>
            </a:extLst>
          </p:cNvPr>
          <p:cNvCxnSpPr>
            <a:cxnSpLocks/>
          </p:cNvCxnSpPr>
          <p:nvPr/>
        </p:nvCxnSpPr>
        <p:spPr>
          <a:xfrm>
            <a:off x="657799" y="3879759"/>
            <a:ext cx="69379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DA0FF0-54D4-5C8F-4FD6-05483C55BC3E}"/>
              </a:ext>
            </a:extLst>
          </p:cNvPr>
          <p:cNvSpPr txBox="1"/>
          <p:nvPr/>
        </p:nvSpPr>
        <p:spPr>
          <a:xfrm>
            <a:off x="1671546" y="41829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4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7DD65-EFD4-B214-9D7C-6730D007CE83}"/>
              </a:ext>
            </a:extLst>
          </p:cNvPr>
          <p:cNvSpPr txBox="1"/>
          <p:nvPr/>
        </p:nvSpPr>
        <p:spPr>
          <a:xfrm>
            <a:off x="1037505" y="338685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5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EC7B32-2778-7611-9801-656112D0D321}"/>
              </a:ext>
            </a:extLst>
          </p:cNvPr>
          <p:cNvCxnSpPr>
            <a:cxnSpLocks/>
          </p:cNvCxnSpPr>
          <p:nvPr/>
        </p:nvCxnSpPr>
        <p:spPr>
          <a:xfrm>
            <a:off x="657799" y="3268457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1621C6-A459-A5EB-F0C1-19A7A16611E0}"/>
              </a:ext>
            </a:extLst>
          </p:cNvPr>
          <p:cNvCxnSpPr>
            <a:cxnSpLocks/>
          </p:cNvCxnSpPr>
          <p:nvPr/>
        </p:nvCxnSpPr>
        <p:spPr>
          <a:xfrm>
            <a:off x="673039" y="2472716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0533A7-F8EB-300D-4340-0466DBD8A5B7}"/>
              </a:ext>
            </a:extLst>
          </p:cNvPr>
          <p:cNvSpPr txBox="1"/>
          <p:nvPr/>
        </p:nvSpPr>
        <p:spPr>
          <a:xfrm>
            <a:off x="938302" y="272013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6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249BB4-F041-F0DC-A2A8-FD1DB2EFF1F4}"/>
              </a:ext>
            </a:extLst>
          </p:cNvPr>
          <p:cNvSpPr txBox="1"/>
          <p:nvPr/>
        </p:nvSpPr>
        <p:spPr>
          <a:xfrm>
            <a:off x="1285374" y="2139450"/>
            <a:ext cx="1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7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CC67F5-FA85-8284-F938-803F1C649D86}"/>
              </a:ext>
            </a:extLst>
          </p:cNvPr>
          <p:cNvCxnSpPr>
            <a:cxnSpLocks/>
          </p:cNvCxnSpPr>
          <p:nvPr/>
        </p:nvCxnSpPr>
        <p:spPr>
          <a:xfrm>
            <a:off x="673039" y="2250138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0F388F-16E4-5186-92ED-734ED943B0D5}"/>
              </a:ext>
            </a:extLst>
          </p:cNvPr>
          <p:cNvCxnSpPr>
            <a:cxnSpLocks/>
          </p:cNvCxnSpPr>
          <p:nvPr/>
        </p:nvCxnSpPr>
        <p:spPr>
          <a:xfrm>
            <a:off x="5100547" y="3495988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25EBDC-13D5-DC47-F05B-6A82B91877AC}"/>
              </a:ext>
            </a:extLst>
          </p:cNvPr>
          <p:cNvSpPr txBox="1"/>
          <p:nvPr/>
        </p:nvSpPr>
        <p:spPr>
          <a:xfrm>
            <a:off x="7529172" y="421071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2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8108E-27B5-BE97-E2A2-A434603F4E89}"/>
              </a:ext>
            </a:extLst>
          </p:cNvPr>
          <p:cNvSpPr txBox="1"/>
          <p:nvPr/>
        </p:nvSpPr>
        <p:spPr>
          <a:xfrm>
            <a:off x="11060315" y="430736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Segoe UI"/>
              </a:rPr>
              <a:t>Section 1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EB6D7E-6FA6-2E73-2B17-C9BB5EB8CBFE}"/>
              </a:ext>
            </a:extLst>
          </p:cNvPr>
          <p:cNvCxnSpPr>
            <a:cxnSpLocks/>
          </p:cNvCxnSpPr>
          <p:nvPr/>
        </p:nvCxnSpPr>
        <p:spPr>
          <a:xfrm>
            <a:off x="11397831" y="3437363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1CE472-5DB9-95A2-0022-BEE65B302FE0}"/>
              </a:ext>
            </a:extLst>
          </p:cNvPr>
          <p:cNvSpPr txBox="1"/>
          <p:nvPr/>
        </p:nvSpPr>
        <p:spPr>
          <a:xfrm>
            <a:off x="233526" y="4879073"/>
            <a:ext cx="61713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Segoe UI"/>
              </a:rPr>
              <a:t>QDB Sectorization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Section names follow the convention: Section 1, Section 2, Section 3, etc.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</a:t>
            </a:r>
            <a:r>
              <a:rPr lang="en-US" sz="1400" b="1" dirty="0">
                <a:latin typeface="Segoe UI"/>
              </a:rPr>
              <a:t>VLP-flow direction </a:t>
            </a:r>
            <a:r>
              <a:rPr lang="en-US" sz="1400" dirty="0">
                <a:latin typeface="Segoe UI"/>
              </a:rPr>
              <a:t>is the reference direction for all orientation and sectioning conventions.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When producing </a:t>
            </a:r>
            <a:r>
              <a:rPr lang="en-US" sz="1400" b="1" dirty="0">
                <a:latin typeface="Segoe UI"/>
              </a:rPr>
              <a:t>cross-sections</a:t>
            </a:r>
            <a:r>
              <a:rPr lang="en-US" sz="1400" dirty="0">
                <a:latin typeface="Segoe UI"/>
              </a:rPr>
              <a:t> or views, the observer is always “looking in the VLP-flow direction” (i.e., the VLP-flow goes into the screen).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C38ED-9874-50CB-6EB5-C5781653EB7D}"/>
              </a:ext>
            </a:extLst>
          </p:cNvPr>
          <p:cNvSpPr txBox="1"/>
          <p:nvPr/>
        </p:nvSpPr>
        <p:spPr>
          <a:xfrm>
            <a:off x="6404828" y="4912164"/>
            <a:ext cx="54567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Segoe UI"/>
              </a:rPr>
              <a:t>Spools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Each spool is defined by two flanges: </a:t>
            </a:r>
            <a:r>
              <a:rPr lang="en-US" sz="1400" b="1" dirty="0">
                <a:latin typeface="Segoe UI"/>
              </a:rPr>
              <a:t>Flange A and Flange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/>
              </a:rPr>
              <a:t>Flange A </a:t>
            </a:r>
            <a:r>
              <a:rPr lang="en-US" sz="1400" dirty="0">
                <a:latin typeface="Segoe UI"/>
              </a:rPr>
              <a:t>is the upstream flange (i.e., first in the VLP-flow direction), and </a:t>
            </a:r>
            <a:r>
              <a:rPr lang="en-US" sz="1400" b="1" dirty="0">
                <a:latin typeface="Segoe UI"/>
              </a:rPr>
              <a:t>Flange B</a:t>
            </a:r>
            <a:r>
              <a:rPr lang="en-US" sz="1400" dirty="0">
                <a:latin typeface="Segoe UI"/>
              </a:rPr>
              <a:t> is downstream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A QLM spool belongs to the section where its </a:t>
            </a:r>
            <a:r>
              <a:rPr lang="en-US" sz="1400" b="1" dirty="0">
                <a:latin typeface="Segoe UI"/>
              </a:rPr>
              <a:t>Flange A</a:t>
            </a:r>
            <a:r>
              <a:rPr lang="en-US" sz="1400" dirty="0">
                <a:latin typeface="Segoe UI"/>
              </a:rPr>
              <a:t> is located.</a:t>
            </a:r>
          </a:p>
        </p:txBody>
      </p:sp>
    </p:spTree>
    <p:extLst>
      <p:ext uri="{BB962C8B-B14F-4D97-AF65-F5344CB8AC3E}">
        <p14:creationId xmlns:p14="http://schemas.microsoft.com/office/powerpoint/2010/main" val="16582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508" y="648010"/>
            <a:ext cx="4632348" cy="65005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/>
              </a:rPr>
              <a:t>Fixed Building dimensions!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21BEB9-89F4-B868-97F8-F741232AD63D}"/>
              </a:ext>
            </a:extLst>
          </p:cNvPr>
          <p:cNvSpPr/>
          <p:nvPr/>
        </p:nvSpPr>
        <p:spPr>
          <a:xfrm>
            <a:off x="11865896" y="808509"/>
            <a:ext cx="233596" cy="176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82BF04-BE43-23D5-AB23-886C9D98E5AB}"/>
              </a:ext>
            </a:extLst>
          </p:cNvPr>
          <p:cNvGrpSpPr/>
          <p:nvPr/>
        </p:nvGrpSpPr>
        <p:grpSpPr>
          <a:xfrm>
            <a:off x="4855053" y="629957"/>
            <a:ext cx="7127641" cy="1465765"/>
            <a:chOff x="4738255" y="942108"/>
            <a:chExt cx="7127641" cy="14657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274" t="36119" r="46563" b="43961"/>
            <a:stretch/>
          </p:blipFill>
          <p:spPr>
            <a:xfrm>
              <a:off x="4738255" y="942108"/>
              <a:ext cx="7127641" cy="14657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28513" y="1063516"/>
              <a:ext cx="842574" cy="98957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35762" y="1085119"/>
              <a:ext cx="591508" cy="123216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4B3E0D-A5AC-87B3-26D5-98D776759470}"/>
                </a:ext>
              </a:extLst>
            </p:cNvPr>
            <p:cNvSpPr/>
            <p:nvPr/>
          </p:nvSpPr>
          <p:spPr>
            <a:xfrm>
              <a:off x="6924484" y="1074151"/>
              <a:ext cx="507259" cy="98957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160655" y="1157094"/>
              <a:ext cx="62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WCS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98819" y="1162617"/>
              <a:ext cx="697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QRB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B115BC-1005-880E-9AEB-0B7F6A3440AD}"/>
                </a:ext>
              </a:extLst>
            </p:cNvPr>
            <p:cNvSpPr txBox="1"/>
            <p:nvPr/>
          </p:nvSpPr>
          <p:spPr>
            <a:xfrm>
              <a:off x="6853139" y="1157093"/>
              <a:ext cx="672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WSH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03F07B2-EFB2-B41B-583D-374CF4D89D5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94FB3-4F57-19DC-F39D-B3F6AF6DF14D}"/>
              </a:ext>
            </a:extLst>
          </p:cNvPr>
          <p:cNvSpPr txBox="1"/>
          <p:nvPr/>
        </p:nvSpPr>
        <p:spPr>
          <a:xfrm>
            <a:off x="907356" y="2724362"/>
            <a:ext cx="6133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Segoe UI"/>
              </a:rPr>
              <a:t>FYI,</a:t>
            </a:r>
          </a:p>
          <a:p>
            <a:r>
              <a:rPr lang="en-GB" dirty="0">
                <a:latin typeface="Segoe UI"/>
              </a:rPr>
              <a:t>=NA.BA_CDA514 – Building layout NF ACC - Plan - Level 0.pdf </a:t>
            </a:r>
            <a:br>
              <a:rPr lang="en-GB" dirty="0"/>
            </a:br>
            <a:r>
              <a:rPr lang="en-GB" dirty="0">
                <a:latin typeface="Segoe UI"/>
                <a:hlinkClick r:id="rId4" tooltip="https://ecm.sckcen.be/otcs/llisapi.dll/link/81841578"/>
              </a:rPr>
              <a:t>https://ecm.sckcen.be/OTCS/llisapi.dll/link/81841578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9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4498C13-BE82-5589-AB88-E1D163D1000D}"/>
              </a:ext>
            </a:extLst>
          </p:cNvPr>
          <p:cNvSpPr/>
          <p:nvPr/>
        </p:nvSpPr>
        <p:spPr>
          <a:xfrm>
            <a:off x="4630211" y="2488475"/>
            <a:ext cx="213195" cy="4068531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78835686-D0FD-57DB-C095-0074BDD10887}"/>
              </a:ext>
            </a:extLst>
          </p:cNvPr>
          <p:cNvCxnSpPr>
            <a:cxnSpLocks/>
          </p:cNvCxnSpPr>
          <p:nvPr/>
        </p:nvCxnSpPr>
        <p:spPr>
          <a:xfrm>
            <a:off x="8262527" y="4177097"/>
            <a:ext cx="257086" cy="0"/>
          </a:xfrm>
          <a:prstGeom prst="line">
            <a:avLst/>
          </a:prstGeom>
          <a:ln w="57150"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2CF3F3C-FDD1-C77C-C789-60BF36254986}"/>
              </a:ext>
            </a:extLst>
          </p:cNvPr>
          <p:cNvGrpSpPr/>
          <p:nvPr/>
        </p:nvGrpSpPr>
        <p:grpSpPr>
          <a:xfrm>
            <a:off x="7314126" y="2234553"/>
            <a:ext cx="1698429" cy="4549448"/>
            <a:chOff x="7314126" y="2234553"/>
            <a:chExt cx="1698429" cy="45494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4669E4-0BC2-6AF2-120E-C599F6F450CD}"/>
                </a:ext>
              </a:extLst>
            </p:cNvPr>
            <p:cNvSpPr/>
            <p:nvPr/>
          </p:nvSpPr>
          <p:spPr>
            <a:xfrm>
              <a:off x="7314126" y="4868176"/>
              <a:ext cx="1387054" cy="191582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495315-72AF-5637-9F3C-E9C301C41CBD}"/>
                </a:ext>
              </a:extLst>
            </p:cNvPr>
            <p:cNvCxnSpPr>
              <a:cxnSpLocks/>
            </p:cNvCxnSpPr>
            <p:nvPr/>
          </p:nvCxnSpPr>
          <p:spPr>
            <a:xfrm>
              <a:off x="7656528" y="5227068"/>
              <a:ext cx="0" cy="559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ECA7E3-8E43-3F7C-D1B2-3811AA9A97DB}"/>
                </a:ext>
              </a:extLst>
            </p:cNvPr>
            <p:cNvCxnSpPr>
              <a:cxnSpLocks/>
            </p:cNvCxnSpPr>
            <p:nvPr/>
          </p:nvCxnSpPr>
          <p:spPr>
            <a:xfrm>
              <a:off x="7815229" y="5318627"/>
              <a:ext cx="0" cy="468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738F44E-8B8E-3BA1-E771-7044F56C267C}"/>
                </a:ext>
              </a:extLst>
            </p:cNvPr>
            <p:cNvSpPr/>
            <p:nvPr/>
          </p:nvSpPr>
          <p:spPr>
            <a:xfrm>
              <a:off x="7626859" y="5450988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38E8500-D5CB-49D4-04AD-472C132DA446}"/>
                </a:ext>
              </a:extLst>
            </p:cNvPr>
            <p:cNvSpPr/>
            <p:nvPr/>
          </p:nvSpPr>
          <p:spPr>
            <a:xfrm flipV="1">
              <a:off x="7626859" y="5398919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54B6B0E-3FCB-8D28-BCDF-EF8D382623A5}"/>
                </a:ext>
              </a:extLst>
            </p:cNvPr>
            <p:cNvSpPr/>
            <p:nvPr/>
          </p:nvSpPr>
          <p:spPr>
            <a:xfrm>
              <a:off x="7781218" y="5453553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362EBAA-AB7A-2391-CBFC-D10EDB2147AE}"/>
                </a:ext>
              </a:extLst>
            </p:cNvPr>
            <p:cNvSpPr/>
            <p:nvPr/>
          </p:nvSpPr>
          <p:spPr>
            <a:xfrm flipV="1">
              <a:off x="7781218" y="5401484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49CF6E-A730-6672-C197-6DD91D3F4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139" y="5015337"/>
              <a:ext cx="0" cy="857778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EDC5675B-7A2E-BADF-0743-3FEEDAB9B9A4}"/>
                </a:ext>
              </a:extLst>
            </p:cNvPr>
            <p:cNvSpPr/>
            <p:nvPr/>
          </p:nvSpPr>
          <p:spPr>
            <a:xfrm>
              <a:off x="7417186" y="5450994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3FFE2FC-9061-364E-86FB-09C80FDB283E}"/>
                </a:ext>
              </a:extLst>
            </p:cNvPr>
            <p:cNvSpPr/>
            <p:nvPr/>
          </p:nvSpPr>
          <p:spPr>
            <a:xfrm flipV="1">
              <a:off x="7417186" y="5398925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B286C4-C2A9-47B1-B0D7-44317B4B4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39560" y="5791193"/>
              <a:ext cx="193496" cy="9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24CE98-2B65-03D8-1A62-66C812448E31}"/>
                </a:ext>
              </a:extLst>
            </p:cNvPr>
            <p:cNvCxnSpPr>
              <a:cxnSpLocks/>
            </p:cNvCxnSpPr>
            <p:nvPr/>
          </p:nvCxnSpPr>
          <p:spPr>
            <a:xfrm>
              <a:off x="7453223" y="5852864"/>
              <a:ext cx="580088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37C46E-5979-87EE-7461-2912A6F9C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936" y="5836590"/>
              <a:ext cx="0" cy="186736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0FD42E7-D3DB-5918-81CD-9B53E7D2583D}"/>
                </a:ext>
              </a:extLst>
            </p:cNvPr>
            <p:cNvCxnSpPr>
              <a:cxnSpLocks/>
            </p:cNvCxnSpPr>
            <p:nvPr/>
          </p:nvCxnSpPr>
          <p:spPr>
            <a:xfrm>
              <a:off x="7785775" y="5856674"/>
              <a:ext cx="0" cy="543582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E5F5893-32E2-DEB0-627F-9A428695BEFA}"/>
                </a:ext>
              </a:extLst>
            </p:cNvPr>
            <p:cNvCxnSpPr>
              <a:cxnSpLocks/>
            </p:cNvCxnSpPr>
            <p:nvPr/>
          </p:nvCxnSpPr>
          <p:spPr>
            <a:xfrm>
              <a:off x="7770535" y="6381206"/>
              <a:ext cx="176303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BA2BCE1-0D25-9EBB-FF3C-5F6FE7CF1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773" y="5126618"/>
              <a:ext cx="0" cy="90515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6942F848-F43F-10B4-6395-49875C8D603F}"/>
                </a:ext>
              </a:extLst>
            </p:cNvPr>
            <p:cNvSpPr/>
            <p:nvPr/>
          </p:nvSpPr>
          <p:spPr>
            <a:xfrm>
              <a:off x="8079460" y="5450995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D0D945F6-C0AB-17F4-53DE-640E94BE37C6}"/>
                </a:ext>
              </a:extLst>
            </p:cNvPr>
            <p:cNvSpPr/>
            <p:nvPr/>
          </p:nvSpPr>
          <p:spPr>
            <a:xfrm flipV="1">
              <a:off x="8079460" y="5398926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C0CBE83-3C9E-6011-1905-51AECA1BA00E}"/>
                </a:ext>
              </a:extLst>
            </p:cNvPr>
            <p:cNvCxnSpPr>
              <a:cxnSpLocks/>
            </p:cNvCxnSpPr>
            <p:nvPr/>
          </p:nvCxnSpPr>
          <p:spPr>
            <a:xfrm>
              <a:off x="8533428" y="2234553"/>
              <a:ext cx="0" cy="3797218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AC11B80-A65B-E275-1730-5ECCDDE2414F}"/>
                </a:ext>
              </a:extLst>
            </p:cNvPr>
            <p:cNvSpPr/>
            <p:nvPr/>
          </p:nvSpPr>
          <p:spPr>
            <a:xfrm>
              <a:off x="7962079" y="6236969"/>
              <a:ext cx="672590" cy="2051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9D7A725-C5F1-FEA3-2D84-4D23DB85AC67}"/>
                </a:ext>
              </a:extLst>
            </p:cNvPr>
            <p:cNvSpPr/>
            <p:nvPr/>
          </p:nvSpPr>
          <p:spPr>
            <a:xfrm>
              <a:off x="7962078" y="6031771"/>
              <a:ext cx="672590" cy="2051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EB83A1C6-C2D7-73CF-A2B5-2E4515934B51}"/>
                </a:ext>
              </a:extLst>
            </p:cNvPr>
            <p:cNvSpPr/>
            <p:nvPr/>
          </p:nvSpPr>
          <p:spPr>
            <a:xfrm>
              <a:off x="7750226" y="5960808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BAB63698-75E4-79D8-0CDB-BC9B60BD7AA4}"/>
                </a:ext>
              </a:extLst>
            </p:cNvPr>
            <p:cNvSpPr/>
            <p:nvPr/>
          </p:nvSpPr>
          <p:spPr>
            <a:xfrm flipV="1">
              <a:off x="7750226" y="5908739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26B73962-0D9B-FC37-5F0A-A57EDEEB9FBD}"/>
                </a:ext>
              </a:extLst>
            </p:cNvPr>
            <p:cNvSpPr/>
            <p:nvPr/>
          </p:nvSpPr>
          <p:spPr>
            <a:xfrm>
              <a:off x="7985037" y="5951836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03161477-BC94-6913-A4D4-4BB39E98CAAB}"/>
                </a:ext>
              </a:extLst>
            </p:cNvPr>
            <p:cNvSpPr/>
            <p:nvPr/>
          </p:nvSpPr>
          <p:spPr>
            <a:xfrm flipV="1">
              <a:off x="7985037" y="5899767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3BC7448-3F2B-4811-36BB-37B7F5235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5137" y="3102241"/>
              <a:ext cx="0" cy="3473819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B86AA3B-7099-6E84-6D03-7D68C15BE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223" y="6693455"/>
              <a:ext cx="155933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5A63C07-16CD-8F8D-8B44-747838FB1171}"/>
                </a:ext>
              </a:extLst>
            </p:cNvPr>
            <p:cNvCxnSpPr>
              <a:cxnSpLocks/>
            </p:cNvCxnSpPr>
            <p:nvPr/>
          </p:nvCxnSpPr>
          <p:spPr>
            <a:xfrm>
              <a:off x="7453223" y="5870847"/>
              <a:ext cx="0" cy="83960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D2B7FE0-E768-249D-56A4-07A14FF55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223" y="6557008"/>
              <a:ext cx="1411914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097ECB2-1FCA-7C20-85B7-A1D86CBB9D1F}"/>
                </a:ext>
              </a:extLst>
            </p:cNvPr>
            <p:cNvCxnSpPr>
              <a:cxnSpLocks/>
            </p:cNvCxnSpPr>
            <p:nvPr/>
          </p:nvCxnSpPr>
          <p:spPr>
            <a:xfrm>
              <a:off x="8993223" y="6133175"/>
              <a:ext cx="0" cy="567459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B6739D0-607A-E900-F1FE-0A910C2CD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137" y="6133175"/>
              <a:ext cx="147418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Isosceles Triangle 334">
              <a:extLst>
                <a:ext uri="{FF2B5EF4-FFF2-40B4-BE49-F238E27FC236}">
                  <a16:creationId xmlns:a16="http://schemas.microsoft.com/office/drawing/2014/main" id="{7BBB4ABC-E903-B954-BD83-ACA5EA01ECD7}"/>
                </a:ext>
              </a:extLst>
            </p:cNvPr>
            <p:cNvSpPr/>
            <p:nvPr/>
          </p:nvSpPr>
          <p:spPr>
            <a:xfrm rot="5400000">
              <a:off x="8719140" y="6530973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Isosceles Triangle 335">
              <a:extLst>
                <a:ext uri="{FF2B5EF4-FFF2-40B4-BE49-F238E27FC236}">
                  <a16:creationId xmlns:a16="http://schemas.microsoft.com/office/drawing/2014/main" id="{89809812-B028-ACE8-8E06-B4AAC5EA00F7}"/>
                </a:ext>
              </a:extLst>
            </p:cNvPr>
            <p:cNvSpPr/>
            <p:nvPr/>
          </p:nvSpPr>
          <p:spPr>
            <a:xfrm rot="5400000" flipV="1">
              <a:off x="8771208" y="6530973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Isosceles Triangle 337">
              <a:extLst>
                <a:ext uri="{FF2B5EF4-FFF2-40B4-BE49-F238E27FC236}">
                  <a16:creationId xmlns:a16="http://schemas.microsoft.com/office/drawing/2014/main" id="{D2A971E6-3FBE-A6A1-CFD6-CBA1B876E8AA}"/>
                </a:ext>
              </a:extLst>
            </p:cNvPr>
            <p:cNvSpPr/>
            <p:nvPr/>
          </p:nvSpPr>
          <p:spPr>
            <a:xfrm rot="5400000">
              <a:off x="8822137" y="6668110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Isosceles Triangle 338">
              <a:extLst>
                <a:ext uri="{FF2B5EF4-FFF2-40B4-BE49-F238E27FC236}">
                  <a16:creationId xmlns:a16="http://schemas.microsoft.com/office/drawing/2014/main" id="{95A072D1-EA4E-4D1C-EA20-EC8B5499D7BD}"/>
                </a:ext>
              </a:extLst>
            </p:cNvPr>
            <p:cNvSpPr/>
            <p:nvPr/>
          </p:nvSpPr>
          <p:spPr>
            <a:xfrm rot="5400000" flipV="1">
              <a:off x="8874205" y="6668110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A3F8B4B-6369-B1FE-7097-0FD5C28A443F}"/>
              </a:ext>
            </a:extLst>
          </p:cNvPr>
          <p:cNvCxnSpPr>
            <a:cxnSpLocks/>
          </p:cNvCxnSpPr>
          <p:nvPr/>
        </p:nvCxnSpPr>
        <p:spPr>
          <a:xfrm>
            <a:off x="1397931" y="3110639"/>
            <a:ext cx="825709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1A94A2-9544-CD6F-FA33-6447C1C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8" y="72271"/>
            <a:ext cx="10658475" cy="985576"/>
          </a:xfrm>
        </p:spPr>
        <p:txBody>
          <a:bodyPr/>
          <a:lstStyle/>
          <a:p>
            <a:r>
              <a:rPr lang="en-GB" dirty="0">
                <a:latin typeface="Segoe UI"/>
              </a:rPr>
              <a:t>WPS Lines (Warm Piping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CE7E-7887-8A17-4BB4-3FE86157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DBA96-05DB-6861-6BB7-505D294D434F}"/>
              </a:ext>
            </a:extLst>
          </p:cNvPr>
          <p:cNvSpPr/>
          <p:nvPr/>
        </p:nvSpPr>
        <p:spPr>
          <a:xfrm>
            <a:off x="2609734" y="4902076"/>
            <a:ext cx="3103432" cy="5430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FD9565-7FED-D2C8-482A-F806A4F6DE0F}"/>
              </a:ext>
            </a:extLst>
          </p:cNvPr>
          <p:cNvSpPr/>
          <p:nvPr/>
        </p:nvSpPr>
        <p:spPr>
          <a:xfrm>
            <a:off x="1057435" y="4374157"/>
            <a:ext cx="1225994" cy="16370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C2848-38CB-7DD5-072F-B07DD97A072D}"/>
              </a:ext>
            </a:extLst>
          </p:cNvPr>
          <p:cNvSpPr/>
          <p:nvPr/>
        </p:nvSpPr>
        <p:spPr>
          <a:xfrm>
            <a:off x="10074087" y="4613265"/>
            <a:ext cx="1952264" cy="12146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3ADC60-5D67-BCCB-8F39-0115EA2C1540}"/>
              </a:ext>
            </a:extLst>
          </p:cNvPr>
          <p:cNvCxnSpPr>
            <a:cxnSpLocks/>
          </p:cNvCxnSpPr>
          <p:nvPr/>
        </p:nvCxnSpPr>
        <p:spPr>
          <a:xfrm>
            <a:off x="1345269" y="3849781"/>
            <a:ext cx="4887334" cy="0"/>
          </a:xfrm>
          <a:prstGeom prst="line">
            <a:avLst/>
          </a:prstGeom>
          <a:ln w="57150"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995876-FB06-34D7-79DB-0B3863FF900E}"/>
              </a:ext>
            </a:extLst>
          </p:cNvPr>
          <p:cNvSpPr txBox="1"/>
          <p:nvPr/>
        </p:nvSpPr>
        <p:spPr>
          <a:xfrm>
            <a:off x="1067933" y="3637830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"/>
              </a:rPr>
              <a:t>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AEE34F-838C-BB80-0BED-A3B7FDB31889}"/>
              </a:ext>
            </a:extLst>
          </p:cNvPr>
          <p:cNvCxnSpPr>
            <a:cxnSpLocks/>
          </p:cNvCxnSpPr>
          <p:nvPr/>
        </p:nvCxnSpPr>
        <p:spPr>
          <a:xfrm>
            <a:off x="1895856" y="5015337"/>
            <a:ext cx="9566165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90D3A-9F25-A022-BFEF-568B994E22D2}"/>
              </a:ext>
            </a:extLst>
          </p:cNvPr>
          <p:cNvCxnSpPr>
            <a:cxnSpLocks/>
          </p:cNvCxnSpPr>
          <p:nvPr/>
        </p:nvCxnSpPr>
        <p:spPr>
          <a:xfrm>
            <a:off x="1895856" y="5119509"/>
            <a:ext cx="9430004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635F6E-B3E6-8F17-80B4-B71A77771510}"/>
              </a:ext>
            </a:extLst>
          </p:cNvPr>
          <p:cNvCxnSpPr>
            <a:cxnSpLocks/>
          </p:cNvCxnSpPr>
          <p:nvPr/>
        </p:nvCxnSpPr>
        <p:spPr>
          <a:xfrm>
            <a:off x="1895856" y="5219986"/>
            <a:ext cx="90751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4164F6-9C21-D433-F8AD-D489361DF5C1}"/>
              </a:ext>
            </a:extLst>
          </p:cNvPr>
          <p:cNvCxnSpPr>
            <a:cxnSpLocks/>
          </p:cNvCxnSpPr>
          <p:nvPr/>
        </p:nvCxnSpPr>
        <p:spPr>
          <a:xfrm>
            <a:off x="1895856" y="5327190"/>
            <a:ext cx="8899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784988-AB01-B083-4253-1F4970E52A82}"/>
              </a:ext>
            </a:extLst>
          </p:cNvPr>
          <p:cNvCxnSpPr>
            <a:cxnSpLocks/>
          </p:cNvCxnSpPr>
          <p:nvPr/>
        </p:nvCxnSpPr>
        <p:spPr>
          <a:xfrm>
            <a:off x="10970983" y="5200210"/>
            <a:ext cx="0" cy="527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B49AD-3838-06C5-2C0B-EC9B66DCDCB0}"/>
              </a:ext>
            </a:extLst>
          </p:cNvPr>
          <p:cNvCxnSpPr>
            <a:cxnSpLocks/>
          </p:cNvCxnSpPr>
          <p:nvPr/>
        </p:nvCxnSpPr>
        <p:spPr>
          <a:xfrm>
            <a:off x="10795206" y="5309923"/>
            <a:ext cx="0" cy="418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3D25C1-55D8-21B7-2362-B755FF2A54B3}"/>
              </a:ext>
            </a:extLst>
          </p:cNvPr>
          <p:cNvCxnSpPr>
            <a:cxnSpLocks/>
          </p:cNvCxnSpPr>
          <p:nvPr/>
        </p:nvCxnSpPr>
        <p:spPr>
          <a:xfrm flipH="1">
            <a:off x="10776156" y="5736722"/>
            <a:ext cx="2138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55BB9-5FC9-441D-80F8-4B824EA7B107}"/>
              </a:ext>
            </a:extLst>
          </p:cNvPr>
          <p:cNvGrpSpPr/>
          <p:nvPr/>
        </p:nvGrpSpPr>
        <p:grpSpPr>
          <a:xfrm>
            <a:off x="10934136" y="5309923"/>
            <a:ext cx="69486" cy="104137"/>
            <a:chOff x="4139950" y="3976591"/>
            <a:chExt cx="109797" cy="177212"/>
          </a:xfrm>
        </p:grpSpPr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5DD851A-9ADF-6D21-DC80-6BF8B86B2804}"/>
                </a:ext>
              </a:extLst>
            </p:cNvPr>
            <p:cNvSpPr/>
            <p:nvPr/>
          </p:nvSpPr>
          <p:spPr>
            <a:xfrm>
              <a:off x="4139950" y="4065197"/>
              <a:ext cx="109797" cy="8860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5C29065-D767-2021-C9B9-9D6FEDBD028C}"/>
                </a:ext>
              </a:extLst>
            </p:cNvPr>
            <p:cNvSpPr/>
            <p:nvPr/>
          </p:nvSpPr>
          <p:spPr>
            <a:xfrm flipV="1">
              <a:off x="4139950" y="3976591"/>
              <a:ext cx="109797" cy="88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BB6AFCA-6F41-F292-33B3-C2E23AD1ACCA}"/>
              </a:ext>
            </a:extLst>
          </p:cNvPr>
          <p:cNvCxnSpPr>
            <a:cxnSpLocks/>
          </p:cNvCxnSpPr>
          <p:nvPr/>
        </p:nvCxnSpPr>
        <p:spPr>
          <a:xfrm flipV="1">
            <a:off x="11462021" y="4999990"/>
            <a:ext cx="0" cy="29790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2075E7-A176-611F-8F5E-8C0C04653B40}"/>
              </a:ext>
            </a:extLst>
          </p:cNvPr>
          <p:cNvCxnSpPr>
            <a:cxnSpLocks/>
          </p:cNvCxnSpPr>
          <p:nvPr/>
        </p:nvCxnSpPr>
        <p:spPr>
          <a:xfrm flipV="1">
            <a:off x="11311448" y="5117788"/>
            <a:ext cx="0" cy="18010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69383-542D-D201-F4AB-9EFA4009812E}"/>
              </a:ext>
            </a:extLst>
          </p:cNvPr>
          <p:cNvGrpSpPr/>
          <p:nvPr/>
        </p:nvGrpSpPr>
        <p:grpSpPr>
          <a:xfrm>
            <a:off x="11277048" y="5167277"/>
            <a:ext cx="69486" cy="104137"/>
            <a:chOff x="4139950" y="3976591"/>
            <a:chExt cx="109797" cy="177212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21353B19-4038-76C4-F690-748825D01EEF}"/>
                </a:ext>
              </a:extLst>
            </p:cNvPr>
            <p:cNvSpPr/>
            <p:nvPr/>
          </p:nvSpPr>
          <p:spPr>
            <a:xfrm>
              <a:off x="4139950" y="4065197"/>
              <a:ext cx="109797" cy="8860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B362A75F-164C-418B-0704-01766EADD44E}"/>
                </a:ext>
              </a:extLst>
            </p:cNvPr>
            <p:cNvSpPr/>
            <p:nvPr/>
          </p:nvSpPr>
          <p:spPr>
            <a:xfrm flipV="1">
              <a:off x="4139950" y="3976591"/>
              <a:ext cx="109797" cy="88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639690-3B5C-8B74-1AF1-20C0FB9DD804}"/>
              </a:ext>
            </a:extLst>
          </p:cNvPr>
          <p:cNvGrpSpPr/>
          <p:nvPr/>
        </p:nvGrpSpPr>
        <p:grpSpPr>
          <a:xfrm>
            <a:off x="11426853" y="5165000"/>
            <a:ext cx="69486" cy="104137"/>
            <a:chOff x="4139950" y="3976591"/>
            <a:chExt cx="109797" cy="177212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698EF62A-1347-80BF-2732-C1CAAAFC15DA}"/>
                </a:ext>
              </a:extLst>
            </p:cNvPr>
            <p:cNvSpPr/>
            <p:nvPr/>
          </p:nvSpPr>
          <p:spPr>
            <a:xfrm>
              <a:off x="4139950" y="4065197"/>
              <a:ext cx="109797" cy="8860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6E6247B8-6A52-2C1B-E2F7-EBE20572EE53}"/>
                </a:ext>
              </a:extLst>
            </p:cNvPr>
            <p:cNvSpPr/>
            <p:nvPr/>
          </p:nvSpPr>
          <p:spPr>
            <a:xfrm flipV="1">
              <a:off x="4139950" y="3976591"/>
              <a:ext cx="109797" cy="88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5B4451-3A55-FF56-D032-B37779133B28}"/>
              </a:ext>
            </a:extLst>
          </p:cNvPr>
          <p:cNvCxnSpPr>
            <a:cxnSpLocks/>
          </p:cNvCxnSpPr>
          <p:nvPr/>
        </p:nvCxnSpPr>
        <p:spPr>
          <a:xfrm>
            <a:off x="3281546" y="2988436"/>
            <a:ext cx="0" cy="353050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E6A3426-488E-BBC0-F93B-1B47AE650DE1}"/>
              </a:ext>
            </a:extLst>
          </p:cNvPr>
          <p:cNvSpPr txBox="1"/>
          <p:nvPr/>
        </p:nvSpPr>
        <p:spPr>
          <a:xfrm rot="16200000">
            <a:off x="4681674" y="5830088"/>
            <a:ext cx="1044427" cy="50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Segoe UI"/>
              </a:rPr>
              <a:t>LTU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E4517-4DA2-A06F-B303-5352A17F6BD8}"/>
              </a:ext>
            </a:extLst>
          </p:cNvPr>
          <p:cNvSpPr txBox="1"/>
          <p:nvPr/>
        </p:nvSpPr>
        <p:spPr>
          <a:xfrm rot="16200000">
            <a:off x="3867173" y="5923092"/>
            <a:ext cx="104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Segoe UI"/>
              </a:rPr>
              <a:t>RF Gallery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11C98B2-48AE-649D-BFCB-C599931D49A3}"/>
              </a:ext>
            </a:extLst>
          </p:cNvPr>
          <p:cNvSpPr txBox="1"/>
          <p:nvPr/>
        </p:nvSpPr>
        <p:spPr>
          <a:xfrm rot="16200000">
            <a:off x="4350298" y="5843122"/>
            <a:ext cx="1044427" cy="47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Segoe UI"/>
              </a:rPr>
              <a:t>Chicane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8228779E-EB61-859F-B7E9-228FEFAFB980}"/>
              </a:ext>
            </a:extLst>
          </p:cNvPr>
          <p:cNvSpPr txBox="1"/>
          <p:nvPr/>
        </p:nvSpPr>
        <p:spPr>
          <a:xfrm rot="16200000">
            <a:off x="2443440" y="5640976"/>
            <a:ext cx="1454799" cy="50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Segoe UI"/>
              </a:rPr>
              <a:t>Cold Box Room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D147CB-1080-4F2D-21A1-BA05C3D5F1F7}"/>
              </a:ext>
            </a:extLst>
          </p:cNvPr>
          <p:cNvSpPr txBox="1"/>
          <p:nvPr/>
        </p:nvSpPr>
        <p:spPr>
          <a:xfrm>
            <a:off x="1057435" y="4994105"/>
            <a:ext cx="66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Segoe UI"/>
              </a:rPr>
              <a:t>QRB</a:t>
            </a:r>
            <a:endParaRPr lang="en-GB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2CDDA-DAD4-386E-7BF5-CFF841FD9067}"/>
              </a:ext>
            </a:extLst>
          </p:cNvPr>
          <p:cNvSpPr txBox="1"/>
          <p:nvPr/>
        </p:nvSpPr>
        <p:spPr>
          <a:xfrm>
            <a:off x="10894414" y="5787008"/>
            <a:ext cx="704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Segoe UI"/>
              </a:rPr>
              <a:t>QVE</a:t>
            </a:r>
            <a:endParaRPr lang="en-GB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1BC0052-4292-3952-20BB-4817071E226B}"/>
              </a:ext>
            </a:extLst>
          </p:cNvPr>
          <p:cNvGrpSpPr/>
          <p:nvPr/>
        </p:nvGrpSpPr>
        <p:grpSpPr>
          <a:xfrm>
            <a:off x="11220362" y="5304999"/>
            <a:ext cx="672591" cy="411775"/>
            <a:chOff x="1534159" y="5129606"/>
            <a:chExt cx="1034202" cy="751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39BD0A4-66D8-CEAA-8757-B43EF5D6B4CB}"/>
                </a:ext>
              </a:extLst>
            </p:cNvPr>
            <p:cNvSpPr/>
            <p:nvPr/>
          </p:nvSpPr>
          <p:spPr>
            <a:xfrm>
              <a:off x="1534160" y="5505264"/>
              <a:ext cx="1034201" cy="37565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B83CB03-04A9-66E4-A0BF-9B42FA6C1F80}"/>
                </a:ext>
              </a:extLst>
            </p:cNvPr>
            <p:cNvSpPr/>
            <p:nvPr/>
          </p:nvSpPr>
          <p:spPr>
            <a:xfrm>
              <a:off x="1534159" y="5129606"/>
              <a:ext cx="1034201" cy="3756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1FEF41E2-184D-1A33-56EE-096A671AF929}"/>
              </a:ext>
            </a:extLst>
          </p:cNvPr>
          <p:cNvSpPr txBox="1"/>
          <p:nvPr/>
        </p:nvSpPr>
        <p:spPr>
          <a:xfrm>
            <a:off x="3373537" y="5444226"/>
            <a:ext cx="140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Segoe UI"/>
              </a:rPr>
              <a:t>QLM</a:t>
            </a:r>
            <a:endParaRPr lang="en-GB" dirty="0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9502A97-5151-958D-2C07-B040DCED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79" y="3712459"/>
            <a:ext cx="45719" cy="24212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350BE024-99C3-D016-0CAF-5ED17802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01" y="3721015"/>
            <a:ext cx="45719" cy="242120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738B3A-368E-FB9C-F560-4F896889FCC4}"/>
              </a:ext>
            </a:extLst>
          </p:cNvPr>
          <p:cNvGrpSpPr/>
          <p:nvPr/>
        </p:nvGrpSpPr>
        <p:grpSpPr>
          <a:xfrm>
            <a:off x="5520615" y="2086909"/>
            <a:ext cx="967120" cy="3582723"/>
            <a:chOff x="6686922" y="1261222"/>
            <a:chExt cx="967120" cy="3582723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57116F4-F53F-7D00-F6E4-E137F4CF1236}"/>
                </a:ext>
              </a:extLst>
            </p:cNvPr>
            <p:cNvCxnSpPr>
              <a:cxnSpLocks/>
            </p:cNvCxnSpPr>
            <p:nvPr/>
          </p:nvCxnSpPr>
          <p:spPr>
            <a:xfrm>
              <a:off x="6996944" y="2071746"/>
              <a:ext cx="0" cy="921085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E33F4F9B-E1F1-209E-9DA1-4442C963FFB3}"/>
                </a:ext>
              </a:extLst>
            </p:cNvPr>
            <p:cNvSpPr/>
            <p:nvPr/>
          </p:nvSpPr>
          <p:spPr>
            <a:xfrm>
              <a:off x="7455584" y="1261222"/>
              <a:ext cx="198458" cy="199206"/>
            </a:xfrm>
            <a:prstGeom prst="triangl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C358B476-73B7-424A-B2C0-13CD26A0E114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1" y="1446775"/>
              <a:ext cx="0" cy="3397170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E59A3E74-F721-1334-0749-D9A17B46AF6E}"/>
                </a:ext>
              </a:extLst>
            </p:cNvPr>
            <p:cNvCxnSpPr>
              <a:cxnSpLocks/>
            </p:cNvCxnSpPr>
            <p:nvPr/>
          </p:nvCxnSpPr>
          <p:spPr>
            <a:xfrm>
              <a:off x="6686922" y="2093595"/>
              <a:ext cx="903615" cy="0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F241A3B6-B61A-9C56-A870-9470B38E672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041" y="3351648"/>
              <a:ext cx="257086" cy="0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5" name="Picture 244">
            <a:extLst>
              <a:ext uri="{FF2B5EF4-FFF2-40B4-BE49-F238E27FC236}">
                <a16:creationId xmlns:a16="http://schemas.microsoft.com/office/drawing/2014/main" id="{28CBABD4-03B1-E40B-02CF-77B8B31F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33" y="3011603"/>
            <a:ext cx="45719" cy="242120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C3E1CC50-6825-C799-281C-A42C4FB8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14" y="3004973"/>
            <a:ext cx="45719" cy="242120"/>
          </a:xfrm>
          <a:prstGeom prst="rect">
            <a:avLst/>
          </a:prstGeom>
        </p:spPr>
      </p:pic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F9409AE-6EFC-517C-BDB8-502F225A2EC4}"/>
              </a:ext>
            </a:extLst>
          </p:cNvPr>
          <p:cNvCxnSpPr>
            <a:cxnSpLocks/>
          </p:cNvCxnSpPr>
          <p:nvPr/>
        </p:nvCxnSpPr>
        <p:spPr>
          <a:xfrm>
            <a:off x="11716845" y="3995718"/>
            <a:ext cx="0" cy="1304734"/>
          </a:xfrm>
          <a:prstGeom prst="line">
            <a:avLst/>
          </a:prstGeom>
          <a:ln w="57150"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D595770-C3E8-4F4A-68C0-20595F653935}"/>
              </a:ext>
            </a:extLst>
          </p:cNvPr>
          <p:cNvSpPr/>
          <p:nvPr/>
        </p:nvSpPr>
        <p:spPr>
          <a:xfrm>
            <a:off x="11609554" y="4252261"/>
            <a:ext cx="228844" cy="2682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499FF70B-EF5C-0FAC-28BA-78CB9344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723446" y="4002923"/>
            <a:ext cx="45719" cy="242120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6677D8C7-375C-2F5B-96DE-B822AB01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707754" y="3926386"/>
            <a:ext cx="45719" cy="24212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FD64182-1193-60B2-D652-87AFDD676905}"/>
              </a:ext>
            </a:extLst>
          </p:cNvPr>
          <p:cNvCxnSpPr>
            <a:cxnSpLocks/>
          </p:cNvCxnSpPr>
          <p:nvPr/>
        </p:nvCxnSpPr>
        <p:spPr>
          <a:xfrm flipV="1">
            <a:off x="9626049" y="3082992"/>
            <a:ext cx="0" cy="804418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7" name="Picture 276">
            <a:extLst>
              <a:ext uri="{FF2B5EF4-FFF2-40B4-BE49-F238E27FC236}">
                <a16:creationId xmlns:a16="http://schemas.microsoft.com/office/drawing/2014/main" id="{34E9CDF2-EB9F-2B47-7275-D5E4BFFF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89712" y="3597692"/>
            <a:ext cx="45719" cy="242120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86AC0C99-E807-568A-5508-93D1F33D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32162" y="3691683"/>
            <a:ext cx="45719" cy="242120"/>
          </a:xfrm>
          <a:prstGeom prst="rect">
            <a:avLst/>
          </a:prstGeom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44595F92-6A0B-0A17-3557-2CD3818391CC}"/>
              </a:ext>
            </a:extLst>
          </p:cNvPr>
          <p:cNvSpPr txBox="1"/>
          <p:nvPr/>
        </p:nvSpPr>
        <p:spPr>
          <a:xfrm>
            <a:off x="9122162" y="3915725"/>
            <a:ext cx="99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"/>
              </a:rPr>
              <a:t>From QCELL #1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F0C511E-EA2A-AF77-FD4C-C99FC9F3B4BD}"/>
              </a:ext>
            </a:extLst>
          </p:cNvPr>
          <p:cNvSpPr txBox="1"/>
          <p:nvPr/>
        </p:nvSpPr>
        <p:spPr>
          <a:xfrm>
            <a:off x="1014812" y="2898928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"/>
              </a:rPr>
              <a:t>W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88AAB9B-C191-76D9-5657-61D0AB1C4E0C}"/>
              </a:ext>
            </a:extLst>
          </p:cNvPr>
          <p:cNvSpPr txBox="1"/>
          <p:nvPr/>
        </p:nvSpPr>
        <p:spPr>
          <a:xfrm>
            <a:off x="9776082" y="28038"/>
            <a:ext cx="218180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Segoe UI"/>
              </a:rPr>
              <a:t>On purpose, we do not show here the connections of the main He process to S or V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775B5F68-46A1-8D1C-2D19-7A91169A6088}"/>
              </a:ext>
            </a:extLst>
          </p:cNvPr>
          <p:cNvCxnSpPr>
            <a:cxnSpLocks/>
          </p:cNvCxnSpPr>
          <p:nvPr/>
        </p:nvCxnSpPr>
        <p:spPr>
          <a:xfrm flipV="1">
            <a:off x="2195855" y="3144915"/>
            <a:ext cx="0" cy="661462"/>
          </a:xfrm>
          <a:prstGeom prst="line">
            <a:avLst/>
          </a:prstGeom>
          <a:ln w="57150"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D60C3EB6-3D10-8263-CC91-364E461EEE9B}"/>
              </a:ext>
            </a:extLst>
          </p:cNvPr>
          <p:cNvSpPr/>
          <p:nvPr/>
        </p:nvSpPr>
        <p:spPr>
          <a:xfrm>
            <a:off x="2097894" y="3331229"/>
            <a:ext cx="184275" cy="159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88CB503-CECE-8142-583A-8D4218238EC9}"/>
              </a:ext>
            </a:extLst>
          </p:cNvPr>
          <p:cNvSpPr txBox="1"/>
          <p:nvPr/>
        </p:nvSpPr>
        <p:spPr>
          <a:xfrm>
            <a:off x="-7624" y="3694441"/>
            <a:ext cx="804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Segoe UI"/>
              </a:rPr>
              <a:t>To HP of WCS inlet (+ reheater)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6879154-A9FF-4FAF-7B30-F8D2FE964926}"/>
              </a:ext>
            </a:extLst>
          </p:cNvPr>
          <p:cNvSpPr txBox="1"/>
          <p:nvPr/>
        </p:nvSpPr>
        <p:spPr>
          <a:xfrm>
            <a:off x="28628" y="2949535"/>
            <a:ext cx="93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Segoe UI"/>
              </a:rPr>
              <a:t>To HP of WCS inlet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D8A189C1-1565-E910-317C-63811EC8EF99}"/>
              </a:ext>
            </a:extLst>
          </p:cNvPr>
          <p:cNvSpPr/>
          <p:nvPr/>
        </p:nvSpPr>
        <p:spPr>
          <a:xfrm flipH="1">
            <a:off x="826946" y="3731460"/>
            <a:ext cx="273233" cy="207366"/>
          </a:xfrm>
          <a:prstGeom prst="rightArrow">
            <a:avLst/>
          </a:prstGeom>
          <a:solidFill>
            <a:srgbClr val="8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" name="Arrow: Right 311">
            <a:extLst>
              <a:ext uri="{FF2B5EF4-FFF2-40B4-BE49-F238E27FC236}">
                <a16:creationId xmlns:a16="http://schemas.microsoft.com/office/drawing/2014/main" id="{50F10641-DF8B-66E0-92FA-5CC59B51A236}"/>
              </a:ext>
            </a:extLst>
          </p:cNvPr>
          <p:cNvSpPr/>
          <p:nvPr/>
        </p:nvSpPr>
        <p:spPr>
          <a:xfrm flipH="1">
            <a:off x="790672" y="2987878"/>
            <a:ext cx="273233" cy="20736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0" name="Isosceles Triangle 409">
            <a:extLst>
              <a:ext uri="{FF2B5EF4-FFF2-40B4-BE49-F238E27FC236}">
                <a16:creationId xmlns:a16="http://schemas.microsoft.com/office/drawing/2014/main" id="{0306A9A5-0B4A-5C93-AAB5-1EAE2C7BC175}"/>
              </a:ext>
            </a:extLst>
          </p:cNvPr>
          <p:cNvSpPr/>
          <p:nvPr/>
        </p:nvSpPr>
        <p:spPr>
          <a:xfrm>
            <a:off x="8434199" y="2093645"/>
            <a:ext cx="198458" cy="199206"/>
          </a:xfrm>
          <a:prstGeom prst="triangle">
            <a:avLst/>
          </a:prstGeom>
          <a:solidFill>
            <a:srgbClr val="9B9B9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8A24E3C-1C00-44B4-263C-7B34A52D8F4F}"/>
              </a:ext>
            </a:extLst>
          </p:cNvPr>
          <p:cNvSpPr txBox="1"/>
          <p:nvPr/>
        </p:nvSpPr>
        <p:spPr>
          <a:xfrm>
            <a:off x="5371517" y="1886808"/>
            <a:ext cx="10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"/>
              </a:rPr>
              <a:t>V</a:t>
            </a:r>
            <a:r>
              <a:rPr lang="en-GB" baseline="-25000" dirty="0">
                <a:latin typeface="Segoe UI"/>
              </a:rPr>
              <a:t>QCELL#24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11083FC-D2A4-ADED-1494-F32B41D9DE2F}"/>
              </a:ext>
            </a:extLst>
          </p:cNvPr>
          <p:cNvSpPr txBox="1"/>
          <p:nvPr/>
        </p:nvSpPr>
        <p:spPr>
          <a:xfrm>
            <a:off x="8540081" y="1903130"/>
            <a:ext cx="8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Segoe UI"/>
              </a:rPr>
              <a:t>V</a:t>
            </a:r>
            <a:r>
              <a:rPr lang="en-GB" baseline="-25000" dirty="0" err="1">
                <a:latin typeface="Segoe UI"/>
              </a:rPr>
              <a:t>QCELLx</a:t>
            </a:r>
            <a:endParaRPr lang="en-GB" baseline="-25000" dirty="0"/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D729A74D-8F23-8C38-B304-7378E2E3CEBC}"/>
              </a:ext>
            </a:extLst>
          </p:cNvPr>
          <p:cNvSpPr txBox="1"/>
          <p:nvPr/>
        </p:nvSpPr>
        <p:spPr>
          <a:xfrm>
            <a:off x="11126140" y="3825113"/>
            <a:ext cx="85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"/>
              </a:rPr>
              <a:t>V</a:t>
            </a:r>
            <a:r>
              <a:rPr lang="en-GB" baseline="-25000" dirty="0">
                <a:latin typeface="Segoe UI"/>
              </a:rPr>
              <a:t>QVE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E010109-FDC4-AB12-AD44-A1AC69E2BA98}"/>
              </a:ext>
            </a:extLst>
          </p:cNvPr>
          <p:cNvSpPr txBox="1"/>
          <p:nvPr/>
        </p:nvSpPr>
        <p:spPr>
          <a:xfrm>
            <a:off x="9244798" y="6371684"/>
            <a:ext cx="1400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Segoe UI"/>
              </a:rPr>
              <a:t>QCELL # xx</a:t>
            </a:r>
            <a:endParaRPr lang="en-GB" sz="1600" dirty="0"/>
          </a:p>
        </p:txBody>
      </p:sp>
      <p:pic>
        <p:nvPicPr>
          <p:cNvPr id="461" name="Picture 460">
            <a:extLst>
              <a:ext uri="{FF2B5EF4-FFF2-40B4-BE49-F238E27FC236}">
                <a16:creationId xmlns:a16="http://schemas.microsoft.com/office/drawing/2014/main" id="{1CC59634-9F57-F1B5-128E-DED857B0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56959" y="5493530"/>
            <a:ext cx="45719" cy="242120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438A672E-B19A-20BA-BD9E-CD0A1934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51259" y="5404325"/>
            <a:ext cx="45719" cy="242120"/>
          </a:xfrm>
          <a:prstGeom prst="rect">
            <a:avLst/>
          </a:prstGeom>
        </p:spPr>
      </p:pic>
      <p:sp>
        <p:nvSpPr>
          <p:cNvPr id="464" name="TextBox 463">
            <a:extLst>
              <a:ext uri="{FF2B5EF4-FFF2-40B4-BE49-F238E27FC236}">
                <a16:creationId xmlns:a16="http://schemas.microsoft.com/office/drawing/2014/main" id="{E8111F95-BAF3-F04E-0146-5C7FD839EA2D}"/>
              </a:ext>
            </a:extLst>
          </p:cNvPr>
          <p:cNvSpPr txBox="1"/>
          <p:nvPr/>
        </p:nvSpPr>
        <p:spPr>
          <a:xfrm>
            <a:off x="5807669" y="5669632"/>
            <a:ext cx="1400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Segoe UI"/>
              </a:rPr>
              <a:t>QCELL # </a:t>
            </a:r>
            <a:r>
              <a:rPr lang="en-GB" sz="1600" dirty="0">
                <a:latin typeface="Segoe UI"/>
              </a:rPr>
              <a:t>24</a:t>
            </a:r>
          </a:p>
        </p:txBody>
      </p:sp>
      <p:pic>
        <p:nvPicPr>
          <p:cNvPr id="473" name="Picture 472">
            <a:extLst>
              <a:ext uri="{FF2B5EF4-FFF2-40B4-BE49-F238E27FC236}">
                <a16:creationId xmlns:a16="http://schemas.microsoft.com/office/drawing/2014/main" id="{3E519EB0-9205-30A0-CE3B-A8C3BCCD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976" y="2781162"/>
            <a:ext cx="45719" cy="242120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87FB4752-867E-7D74-0358-D6F1C6AA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739" y="2776373"/>
            <a:ext cx="45719" cy="242120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E1DC138A-123F-3CAA-411B-AF3FCD56DD68}"/>
              </a:ext>
            </a:extLst>
          </p:cNvPr>
          <p:cNvSpPr txBox="1"/>
          <p:nvPr/>
        </p:nvSpPr>
        <p:spPr>
          <a:xfrm>
            <a:off x="4908010" y="2706410"/>
            <a:ext cx="1344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Segoe UI"/>
              </a:rPr>
              <a:t>From QLM INVAC x2</a:t>
            </a:r>
          </a:p>
        </p:txBody>
      </p:sp>
      <p:pic>
        <p:nvPicPr>
          <p:cNvPr id="490" name="Picture 489">
            <a:extLst>
              <a:ext uri="{FF2B5EF4-FFF2-40B4-BE49-F238E27FC236}">
                <a16:creationId xmlns:a16="http://schemas.microsoft.com/office/drawing/2014/main" id="{FF96C626-5282-C4C7-453E-9AD501E2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309" y="4052683"/>
            <a:ext cx="45719" cy="242120"/>
          </a:xfrm>
          <a:prstGeom prst="rect">
            <a:avLst/>
          </a:prstGeom>
        </p:spPr>
      </p:pic>
      <p:pic>
        <p:nvPicPr>
          <p:cNvPr id="491" name="Picture 490">
            <a:extLst>
              <a:ext uri="{FF2B5EF4-FFF2-40B4-BE49-F238E27FC236}">
                <a16:creationId xmlns:a16="http://schemas.microsoft.com/office/drawing/2014/main" id="{9F35C9B5-0F72-10A4-E678-142AB590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23" y="4125169"/>
            <a:ext cx="45719" cy="242120"/>
          </a:xfrm>
          <a:prstGeom prst="rect">
            <a:avLst/>
          </a:prstGeom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F4D97D7A-3FF9-79F0-E7EE-D686901883E9}"/>
              </a:ext>
            </a:extLst>
          </p:cNvPr>
          <p:cNvSpPr txBox="1"/>
          <p:nvPr/>
        </p:nvSpPr>
        <p:spPr>
          <a:xfrm>
            <a:off x="5295245" y="4010928"/>
            <a:ext cx="91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latin typeface="Segoe UI"/>
              </a:rPr>
              <a:t>From QM INVAC</a:t>
            </a:r>
          </a:p>
        </p:txBody>
      </p:sp>
      <p:pic>
        <p:nvPicPr>
          <p:cNvPr id="493" name="Picture 492">
            <a:extLst>
              <a:ext uri="{FF2B5EF4-FFF2-40B4-BE49-F238E27FC236}">
                <a16:creationId xmlns:a16="http://schemas.microsoft.com/office/drawing/2014/main" id="{B385BF3E-675E-F7B9-2F34-AE0BCC4C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53" y="4030860"/>
            <a:ext cx="45719" cy="242120"/>
          </a:xfrm>
          <a:prstGeom prst="rect">
            <a:avLst/>
          </a:prstGeom>
        </p:spPr>
      </p:pic>
      <p:pic>
        <p:nvPicPr>
          <p:cNvPr id="494" name="Picture 493">
            <a:extLst>
              <a:ext uri="{FF2B5EF4-FFF2-40B4-BE49-F238E27FC236}">
                <a16:creationId xmlns:a16="http://schemas.microsoft.com/office/drawing/2014/main" id="{C3C6815A-AA9A-B658-4FBD-CDF814E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769" y="4028307"/>
            <a:ext cx="45719" cy="242120"/>
          </a:xfrm>
          <a:prstGeom prst="rect">
            <a:avLst/>
          </a:prstGeom>
        </p:spPr>
      </p:pic>
      <p:sp>
        <p:nvSpPr>
          <p:cNvPr id="496" name="TextBox 495">
            <a:extLst>
              <a:ext uri="{FF2B5EF4-FFF2-40B4-BE49-F238E27FC236}">
                <a16:creationId xmlns:a16="http://schemas.microsoft.com/office/drawing/2014/main" id="{BDE9164B-69D8-D35D-B6B2-9B6F0D63CCF5}"/>
              </a:ext>
            </a:extLst>
          </p:cNvPr>
          <p:cNvSpPr txBox="1"/>
          <p:nvPr/>
        </p:nvSpPr>
        <p:spPr>
          <a:xfrm>
            <a:off x="7382685" y="4010928"/>
            <a:ext cx="91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latin typeface="Segoe UI"/>
              </a:rPr>
              <a:t>From QM INVAC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254576F0-1461-ED35-1EA7-41DB10170F59}"/>
              </a:ext>
            </a:extLst>
          </p:cNvPr>
          <p:cNvSpPr/>
          <p:nvPr/>
        </p:nvSpPr>
        <p:spPr>
          <a:xfrm>
            <a:off x="5727391" y="3303561"/>
            <a:ext cx="184275" cy="159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57D156C7-77C1-15D4-8ACC-1B2F284F09EB}"/>
              </a:ext>
            </a:extLst>
          </p:cNvPr>
          <p:cNvSpPr txBox="1"/>
          <p:nvPr/>
        </p:nvSpPr>
        <p:spPr>
          <a:xfrm>
            <a:off x="6288853" y="6223258"/>
            <a:ext cx="1144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Segoe UI"/>
              </a:rPr>
              <a:t>Or #12 ?</a:t>
            </a:r>
          </a:p>
        </p:txBody>
      </p: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E123D512-FEFA-8C3E-C875-40205C5BCA25}"/>
              </a:ext>
            </a:extLst>
          </p:cNvPr>
          <p:cNvCxnSpPr>
            <a:cxnSpLocks/>
          </p:cNvCxnSpPr>
          <p:nvPr/>
        </p:nvCxnSpPr>
        <p:spPr>
          <a:xfrm flipV="1">
            <a:off x="6600325" y="5968988"/>
            <a:ext cx="112515" cy="265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E21C61-9981-4E15-B619-4FC953A76E9E}"/>
              </a:ext>
            </a:extLst>
          </p:cNvPr>
          <p:cNvSpPr txBox="1"/>
          <p:nvPr/>
        </p:nvSpPr>
        <p:spPr>
          <a:xfrm>
            <a:off x="1705614" y="4911982"/>
            <a:ext cx="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Segoe UI"/>
              </a:rPr>
              <a:t>A</a:t>
            </a:r>
          </a:p>
          <a:p>
            <a:r>
              <a:rPr lang="en-GB" sz="700" dirty="0">
                <a:latin typeface="Segoe UI"/>
              </a:rPr>
              <a:t>B</a:t>
            </a:r>
          </a:p>
          <a:p>
            <a:r>
              <a:rPr lang="en-GB" sz="700" dirty="0">
                <a:latin typeface="Segoe UI"/>
              </a:rPr>
              <a:t>D</a:t>
            </a:r>
          </a:p>
          <a:p>
            <a:r>
              <a:rPr lang="en-GB" sz="700" dirty="0">
                <a:latin typeface="Segoe UI"/>
              </a:rPr>
              <a:t>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D0015-D63E-62DC-B890-3841A1CD3758}"/>
              </a:ext>
            </a:extLst>
          </p:cNvPr>
          <p:cNvCxnSpPr>
            <a:cxnSpLocks/>
          </p:cNvCxnSpPr>
          <p:nvPr/>
        </p:nvCxnSpPr>
        <p:spPr>
          <a:xfrm>
            <a:off x="2879558" y="3454866"/>
            <a:ext cx="0" cy="372975"/>
          </a:xfrm>
          <a:prstGeom prst="line">
            <a:avLst/>
          </a:prstGeom>
          <a:ln w="57150"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DADAF-2619-3E00-C520-B6C4D328F63D}"/>
              </a:ext>
            </a:extLst>
          </p:cNvPr>
          <p:cNvSpPr/>
          <p:nvPr/>
        </p:nvSpPr>
        <p:spPr>
          <a:xfrm>
            <a:off x="2842133" y="3582289"/>
            <a:ext cx="70484" cy="1188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7B8FEBB-CF7F-CCB0-7F38-8FE5CD9D5228}"/>
              </a:ext>
            </a:extLst>
          </p:cNvPr>
          <p:cNvSpPr/>
          <p:nvPr/>
        </p:nvSpPr>
        <p:spPr>
          <a:xfrm>
            <a:off x="2813408" y="3316963"/>
            <a:ext cx="134136" cy="139085"/>
          </a:xfrm>
          <a:prstGeom prst="triangle">
            <a:avLst/>
          </a:prstGeom>
          <a:solidFill>
            <a:srgbClr val="9B9B9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1727B-485F-95D1-7012-F484580A03BB}"/>
              </a:ext>
            </a:extLst>
          </p:cNvPr>
          <p:cNvSpPr txBox="1"/>
          <p:nvPr/>
        </p:nvSpPr>
        <p:spPr>
          <a:xfrm>
            <a:off x="2659520" y="3223242"/>
            <a:ext cx="207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latin typeface="Segoe UI"/>
              </a:rPr>
              <a:t>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68E5E-82E2-25FF-CB1F-5366B5A3F361}"/>
              </a:ext>
            </a:extLst>
          </p:cNvPr>
          <p:cNvCxnSpPr>
            <a:cxnSpLocks/>
          </p:cNvCxnSpPr>
          <p:nvPr/>
        </p:nvCxnSpPr>
        <p:spPr>
          <a:xfrm>
            <a:off x="4580025" y="2987878"/>
            <a:ext cx="0" cy="353050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E39D6D-0D61-D937-FD8F-66B0DA0F4AC4}"/>
              </a:ext>
            </a:extLst>
          </p:cNvPr>
          <p:cNvCxnSpPr>
            <a:cxnSpLocks/>
          </p:cNvCxnSpPr>
          <p:nvPr/>
        </p:nvCxnSpPr>
        <p:spPr>
          <a:xfrm>
            <a:off x="4908010" y="3004973"/>
            <a:ext cx="0" cy="353050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9D6EF-2BB9-5B95-1339-20B833A7EC5D}"/>
              </a:ext>
            </a:extLst>
          </p:cNvPr>
          <p:cNvSpPr/>
          <p:nvPr/>
        </p:nvSpPr>
        <p:spPr>
          <a:xfrm>
            <a:off x="4630211" y="2336076"/>
            <a:ext cx="6435721" cy="262324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C89CB-CDE1-F215-E575-AEDA5A50145A}"/>
              </a:ext>
            </a:extLst>
          </p:cNvPr>
          <p:cNvSpPr txBox="1"/>
          <p:nvPr/>
        </p:nvSpPr>
        <p:spPr>
          <a:xfrm>
            <a:off x="4921023" y="2331608"/>
            <a:ext cx="229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"/>
              </a:rPr>
              <a:t>LTU Shielding</a:t>
            </a:r>
          </a:p>
        </p:txBody>
      </p:sp>
    </p:spTree>
    <p:extLst>
      <p:ext uri="{BB962C8B-B14F-4D97-AF65-F5344CB8AC3E}">
        <p14:creationId xmlns:p14="http://schemas.microsoft.com/office/powerpoint/2010/main" val="15951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94A2-9544-CD6F-FA33-6447C1C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8" y="72271"/>
            <a:ext cx="10658475" cy="985576"/>
          </a:xfrm>
        </p:spPr>
        <p:txBody>
          <a:bodyPr/>
          <a:lstStyle/>
          <a:p>
            <a:r>
              <a:rPr lang="en-GB" dirty="0">
                <a:latin typeface="Segoe UI"/>
              </a:rPr>
              <a:t>QB_1 – LTU/interior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CE7E-7887-8A17-4BB4-3FE86157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A13212-3916-43C6-976F-D20174F94719}"/>
              </a:ext>
            </a:extLst>
          </p:cNvPr>
          <p:cNvSpPr/>
          <p:nvPr/>
        </p:nvSpPr>
        <p:spPr>
          <a:xfrm>
            <a:off x="697444" y="1334434"/>
            <a:ext cx="213195" cy="4998206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0334E4-8F4D-83BA-E087-2D4F6644C7B7}"/>
              </a:ext>
            </a:extLst>
          </p:cNvPr>
          <p:cNvSpPr/>
          <p:nvPr/>
        </p:nvSpPr>
        <p:spPr>
          <a:xfrm rot="5400000">
            <a:off x="6246779" y="-4445687"/>
            <a:ext cx="230784" cy="11329456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2F6406-186D-EA15-7E0F-F89E3B02D6A7}"/>
              </a:ext>
            </a:extLst>
          </p:cNvPr>
          <p:cNvCxnSpPr>
            <a:cxnSpLocks/>
          </p:cNvCxnSpPr>
          <p:nvPr/>
        </p:nvCxnSpPr>
        <p:spPr>
          <a:xfrm flipV="1">
            <a:off x="1032933" y="710231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A827B1-5F64-1827-4983-B56192806743}"/>
              </a:ext>
            </a:extLst>
          </p:cNvPr>
          <p:cNvCxnSpPr>
            <a:cxnSpLocks/>
          </p:cNvCxnSpPr>
          <p:nvPr/>
        </p:nvCxnSpPr>
        <p:spPr>
          <a:xfrm>
            <a:off x="334738" y="1422400"/>
            <a:ext cx="11692161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1600533-6AFE-AE49-A3C9-4FD3559462A3}"/>
              </a:ext>
            </a:extLst>
          </p:cNvPr>
          <p:cNvSpPr txBox="1"/>
          <p:nvPr/>
        </p:nvSpPr>
        <p:spPr>
          <a:xfrm>
            <a:off x="969433" y="1380235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QB_1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C0CDE5-FBA7-12B5-BE9F-13B6D4A042DC}"/>
              </a:ext>
            </a:extLst>
          </p:cNvPr>
          <p:cNvSpPr txBox="1"/>
          <p:nvPr/>
        </p:nvSpPr>
        <p:spPr>
          <a:xfrm>
            <a:off x="6294966" y="1072823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QB_7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0333B-E8F9-C776-7B6F-121281991722}"/>
              </a:ext>
            </a:extLst>
          </p:cNvPr>
          <p:cNvSpPr txBox="1"/>
          <p:nvPr/>
        </p:nvSpPr>
        <p:spPr>
          <a:xfrm rot="16200000">
            <a:off x="325674" y="5091587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QB_2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826457-221E-9F61-EA7B-EEDAB2A5DF16}"/>
              </a:ext>
            </a:extLst>
          </p:cNvPr>
          <p:cNvSpPr txBox="1"/>
          <p:nvPr/>
        </p:nvSpPr>
        <p:spPr>
          <a:xfrm rot="16200000">
            <a:off x="2917" y="5091587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QB_3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19F48D-FDEC-1840-4EE4-0FD15457A400}"/>
              </a:ext>
            </a:extLst>
          </p:cNvPr>
          <p:cNvSpPr txBox="1"/>
          <p:nvPr/>
        </p:nvSpPr>
        <p:spPr>
          <a:xfrm>
            <a:off x="11116072" y="142240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LTU interior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732EFA-4D1D-B591-B700-160B0193D2E8}"/>
              </a:ext>
            </a:extLst>
          </p:cNvPr>
          <p:cNvSpPr txBox="1"/>
          <p:nvPr/>
        </p:nvSpPr>
        <p:spPr>
          <a:xfrm>
            <a:off x="11116072" y="1096972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LTU roof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2428B9-1877-CF63-5A5B-B28B6FF89165}"/>
              </a:ext>
            </a:extLst>
          </p:cNvPr>
          <p:cNvSpPr txBox="1"/>
          <p:nvPr/>
        </p:nvSpPr>
        <p:spPr>
          <a:xfrm rot="16200000">
            <a:off x="331736" y="335333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LTU chicane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2A2463-452A-9BF8-9222-DE99F5A5EB08}"/>
              </a:ext>
            </a:extLst>
          </p:cNvPr>
          <p:cNvSpPr txBox="1"/>
          <p:nvPr/>
        </p:nvSpPr>
        <p:spPr>
          <a:xfrm rot="16200000">
            <a:off x="112154" y="3353338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SAB2/AUB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9265CF3-2A3C-31B0-414F-155711A9CB31}"/>
              </a:ext>
            </a:extLst>
          </p:cNvPr>
          <p:cNvSpPr/>
          <p:nvPr/>
        </p:nvSpPr>
        <p:spPr>
          <a:xfrm>
            <a:off x="10864191" y="4021459"/>
            <a:ext cx="503761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E2C95C-5025-8E7B-8550-6EF840207C39}"/>
              </a:ext>
            </a:extLst>
          </p:cNvPr>
          <p:cNvSpPr/>
          <p:nvPr/>
        </p:nvSpPr>
        <p:spPr>
          <a:xfrm>
            <a:off x="469901" y="4021459"/>
            <a:ext cx="1603504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1778334-0729-9E15-0B02-26321B15D29D}"/>
              </a:ext>
            </a:extLst>
          </p:cNvPr>
          <p:cNvSpPr/>
          <p:nvPr/>
        </p:nvSpPr>
        <p:spPr>
          <a:xfrm>
            <a:off x="5553104" y="4021457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3F28594-922A-9E57-A98F-513F4D1835BE}"/>
              </a:ext>
            </a:extLst>
          </p:cNvPr>
          <p:cNvSpPr/>
          <p:nvPr/>
        </p:nvSpPr>
        <p:spPr>
          <a:xfrm>
            <a:off x="10034848" y="4021458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76B1CE7-7D21-8479-9A9E-6258F57366C9}"/>
              </a:ext>
            </a:extLst>
          </p:cNvPr>
          <p:cNvGrpSpPr/>
          <p:nvPr/>
        </p:nvGrpSpPr>
        <p:grpSpPr>
          <a:xfrm>
            <a:off x="2157152" y="1641845"/>
            <a:ext cx="8475134" cy="4758955"/>
            <a:chOff x="2157152" y="2493431"/>
            <a:chExt cx="8475134" cy="3907369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A5BF09-A2AE-99B0-5886-AC085AE79EFE}"/>
                </a:ext>
              </a:extLst>
            </p:cNvPr>
            <p:cNvCxnSpPr/>
            <p:nvPr/>
          </p:nvCxnSpPr>
          <p:spPr>
            <a:xfrm flipV="1">
              <a:off x="2157152" y="2493433"/>
              <a:ext cx="0" cy="39073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6331906-0A5C-F632-48AF-CE0010BFE74E}"/>
                </a:ext>
              </a:extLst>
            </p:cNvPr>
            <p:cNvCxnSpPr/>
            <p:nvPr/>
          </p:nvCxnSpPr>
          <p:spPr>
            <a:xfrm flipV="1">
              <a:off x="10632286" y="2493432"/>
              <a:ext cx="0" cy="39073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B9D1C5A-E183-C1DA-F8BA-F8F260E01356}"/>
                </a:ext>
              </a:extLst>
            </p:cNvPr>
            <p:cNvCxnSpPr/>
            <p:nvPr/>
          </p:nvCxnSpPr>
          <p:spPr>
            <a:xfrm flipV="1">
              <a:off x="5469355" y="2493431"/>
              <a:ext cx="0" cy="39073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EE80AAF-1CA0-8F2E-47D4-D8907EEFB4C5}"/>
              </a:ext>
            </a:extLst>
          </p:cNvPr>
          <p:cNvSpPr txBox="1"/>
          <p:nvPr/>
        </p:nvSpPr>
        <p:spPr>
          <a:xfrm>
            <a:off x="3246942" y="6154577"/>
            <a:ext cx="909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Segoe UI"/>
              </a:rPr>
              <a:t>QCELL 30-25</a:t>
            </a:r>
            <a:endParaRPr lang="en-GB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523136-6963-2198-1FAA-6C0E13334CC9}"/>
              </a:ext>
            </a:extLst>
          </p:cNvPr>
          <p:cNvSpPr txBox="1"/>
          <p:nvPr/>
        </p:nvSpPr>
        <p:spPr>
          <a:xfrm>
            <a:off x="7494393" y="6206846"/>
            <a:ext cx="10470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Segoe UI"/>
              </a:rPr>
              <a:t>QCELL 24 to 01</a:t>
            </a:r>
            <a:endParaRPr lang="en-GB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10E993-8BB9-35A4-3A89-463F71D3E60C}"/>
              </a:ext>
            </a:extLst>
          </p:cNvPr>
          <p:cNvSpPr txBox="1"/>
          <p:nvPr/>
        </p:nvSpPr>
        <p:spPr>
          <a:xfrm>
            <a:off x="10895498" y="616962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Segoe UI"/>
              </a:rPr>
              <a:t>QVE</a:t>
            </a:r>
            <a:endParaRPr lang="en-GB" sz="1000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F6D92A1-F3D9-5C76-DFE7-684F73778C02}"/>
              </a:ext>
            </a:extLst>
          </p:cNvPr>
          <p:cNvSpPr/>
          <p:nvPr/>
        </p:nvSpPr>
        <p:spPr>
          <a:xfrm>
            <a:off x="7710748" y="4021456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8316497C-ED35-9440-F73D-5FB16F5D70CD}"/>
              </a:ext>
            </a:extLst>
          </p:cNvPr>
          <p:cNvSpPr/>
          <p:nvPr/>
        </p:nvSpPr>
        <p:spPr>
          <a:xfrm>
            <a:off x="2265570" y="4021456"/>
            <a:ext cx="3055630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02D91FC-6092-3BDB-C061-D63562CB324C}"/>
              </a:ext>
            </a:extLst>
          </p:cNvPr>
          <p:cNvSpPr/>
          <p:nvPr/>
        </p:nvSpPr>
        <p:spPr>
          <a:xfrm>
            <a:off x="7710747" y="4995123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E8704B8-CE07-A140-3B47-06CEF9F3E1D7}"/>
              </a:ext>
            </a:extLst>
          </p:cNvPr>
          <p:cNvSpPr/>
          <p:nvPr/>
        </p:nvSpPr>
        <p:spPr>
          <a:xfrm>
            <a:off x="5553103" y="4995122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E353FEBB-7031-67EB-E03D-EF6528790107}"/>
              </a:ext>
            </a:extLst>
          </p:cNvPr>
          <p:cNvSpPr/>
          <p:nvPr/>
        </p:nvSpPr>
        <p:spPr>
          <a:xfrm>
            <a:off x="10029832" y="4995122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BE6AB4-D914-91CA-FDA9-1119F7AFA789}"/>
              </a:ext>
            </a:extLst>
          </p:cNvPr>
          <p:cNvCxnSpPr>
            <a:cxnSpLocks/>
          </p:cNvCxnSpPr>
          <p:nvPr/>
        </p:nvCxnSpPr>
        <p:spPr>
          <a:xfrm flipH="1">
            <a:off x="465543" y="2036233"/>
            <a:ext cx="1090240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A7A6D22-F7F2-7B3C-B32E-23FD78F6D516}"/>
              </a:ext>
            </a:extLst>
          </p:cNvPr>
          <p:cNvCxnSpPr>
            <a:cxnSpLocks/>
          </p:cNvCxnSpPr>
          <p:nvPr/>
        </p:nvCxnSpPr>
        <p:spPr>
          <a:xfrm flipH="1">
            <a:off x="465543" y="2425699"/>
            <a:ext cx="9999257" cy="0"/>
          </a:xfrm>
          <a:prstGeom prst="straightConnector1">
            <a:avLst/>
          </a:prstGeom>
          <a:ln w="57150">
            <a:solidFill>
              <a:srgbClr val="8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7208160-BE8C-CC22-3BD3-B9699E44E1E8}"/>
              </a:ext>
            </a:extLst>
          </p:cNvPr>
          <p:cNvSpPr txBox="1"/>
          <p:nvPr/>
        </p:nvSpPr>
        <p:spPr>
          <a:xfrm>
            <a:off x="1529905" y="4087711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QLM</a:t>
            </a:r>
            <a:endParaRPr lang="en-GB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B87707-7A67-87CF-A571-377108006B58}"/>
              </a:ext>
            </a:extLst>
          </p:cNvPr>
          <p:cNvSpPr txBox="1"/>
          <p:nvPr/>
        </p:nvSpPr>
        <p:spPr>
          <a:xfrm>
            <a:off x="4827907" y="4084295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QLM</a:t>
            </a:r>
            <a:endParaRPr lang="en-GB" sz="11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C6E5F85-69EF-D133-C14F-FBFCD9A44905}"/>
              </a:ext>
            </a:extLst>
          </p:cNvPr>
          <p:cNvSpPr txBox="1"/>
          <p:nvPr/>
        </p:nvSpPr>
        <p:spPr>
          <a:xfrm>
            <a:off x="5542635" y="4087657"/>
            <a:ext cx="5341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Segoe UI"/>
              </a:rPr>
              <a:t>QVB24</a:t>
            </a:r>
            <a:endParaRPr lang="en-GB" sz="9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1334B3-AE55-3EEE-091E-1BE36EB5FCB5}"/>
              </a:ext>
            </a:extLst>
          </p:cNvPr>
          <p:cNvSpPr txBox="1"/>
          <p:nvPr/>
        </p:nvSpPr>
        <p:spPr>
          <a:xfrm>
            <a:off x="5553103" y="5073919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Segoe UI"/>
              </a:rPr>
              <a:t>QM24</a:t>
            </a:r>
            <a:endParaRPr lang="en-GB" sz="9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FAA2FF-E45D-5A49-DBE7-48F75B543904}"/>
              </a:ext>
            </a:extLst>
          </p:cNvPr>
          <p:cNvSpPr txBox="1"/>
          <p:nvPr/>
        </p:nvSpPr>
        <p:spPr>
          <a:xfrm>
            <a:off x="7765739" y="5073919"/>
            <a:ext cx="4026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latin typeface="Segoe UI"/>
              </a:rPr>
              <a:t>QMj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2506370-622B-26F2-B52C-CBFB4B3B6975}"/>
              </a:ext>
            </a:extLst>
          </p:cNvPr>
          <p:cNvSpPr txBox="1"/>
          <p:nvPr/>
        </p:nvSpPr>
        <p:spPr>
          <a:xfrm>
            <a:off x="7744458" y="4083015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latin typeface="Segoe UI"/>
              </a:rPr>
              <a:t>QVBj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0FDB45-2612-94EC-1D94-7B6461CB7588}"/>
              </a:ext>
            </a:extLst>
          </p:cNvPr>
          <p:cNvSpPr txBox="1"/>
          <p:nvPr/>
        </p:nvSpPr>
        <p:spPr>
          <a:xfrm>
            <a:off x="10038560" y="507076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Segoe UI"/>
              </a:rPr>
              <a:t>QM01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43BD127-0025-E276-6367-089FFDC8761A}"/>
              </a:ext>
            </a:extLst>
          </p:cNvPr>
          <p:cNvSpPr txBox="1"/>
          <p:nvPr/>
        </p:nvSpPr>
        <p:spPr>
          <a:xfrm>
            <a:off x="10021728" y="4099684"/>
            <a:ext cx="5341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Segoe UI"/>
              </a:rPr>
              <a:t>QVB01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D344BA7-8209-F6A2-E929-A305253A6A80}"/>
              </a:ext>
            </a:extLst>
          </p:cNvPr>
          <p:cNvSpPr txBox="1"/>
          <p:nvPr/>
        </p:nvSpPr>
        <p:spPr>
          <a:xfrm>
            <a:off x="10896712" y="4092132"/>
            <a:ext cx="4010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Segoe UI"/>
              </a:rPr>
              <a:t>QVE</a:t>
            </a:r>
            <a:endParaRPr lang="en-GB" sz="900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0EAFA1-CE39-05F3-FA86-FCBFBD11DC1B}"/>
              </a:ext>
            </a:extLst>
          </p:cNvPr>
          <p:cNvCxnSpPr>
            <a:cxnSpLocks/>
          </p:cNvCxnSpPr>
          <p:nvPr/>
        </p:nvCxnSpPr>
        <p:spPr>
          <a:xfrm>
            <a:off x="488380" y="2864912"/>
            <a:ext cx="10879572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AEA2729-5EBF-88FE-F3A8-F3A09EE06186}"/>
              </a:ext>
            </a:extLst>
          </p:cNvPr>
          <p:cNvSpPr txBox="1"/>
          <p:nvPr/>
        </p:nvSpPr>
        <p:spPr>
          <a:xfrm>
            <a:off x="212163" y="190076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</a:t>
            </a:r>
            <a:endParaRPr lang="en-GB" sz="11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8113859-F32F-50A7-9F0A-53465516099D}"/>
              </a:ext>
            </a:extLst>
          </p:cNvPr>
          <p:cNvSpPr txBox="1"/>
          <p:nvPr/>
        </p:nvSpPr>
        <p:spPr>
          <a:xfrm>
            <a:off x="208991" y="22948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S</a:t>
            </a:r>
            <a:endParaRPr lang="en-GB" sz="11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CF71855-7AF3-15F5-F747-057676FED1CB}"/>
              </a:ext>
            </a:extLst>
          </p:cNvPr>
          <p:cNvSpPr txBox="1"/>
          <p:nvPr/>
        </p:nvSpPr>
        <p:spPr>
          <a:xfrm>
            <a:off x="212163" y="274368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U</a:t>
            </a:r>
            <a:endParaRPr lang="en-GB" sz="1100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6FDA065-20C9-2A0D-4608-631767820BBB}"/>
              </a:ext>
            </a:extLst>
          </p:cNvPr>
          <p:cNvCxnSpPr>
            <a:cxnSpLocks/>
          </p:cNvCxnSpPr>
          <p:nvPr/>
        </p:nvCxnSpPr>
        <p:spPr>
          <a:xfrm flipV="1">
            <a:off x="10245392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7126F05-ED4E-0F74-014E-32FF15AF8A5F}"/>
              </a:ext>
            </a:extLst>
          </p:cNvPr>
          <p:cNvCxnSpPr>
            <a:cxnSpLocks/>
          </p:cNvCxnSpPr>
          <p:nvPr/>
        </p:nvCxnSpPr>
        <p:spPr>
          <a:xfrm flipV="1">
            <a:off x="7962627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53FDC75-1D5A-C365-C6DF-BC3C5C6B1C23}"/>
              </a:ext>
            </a:extLst>
          </p:cNvPr>
          <p:cNvCxnSpPr>
            <a:cxnSpLocks/>
          </p:cNvCxnSpPr>
          <p:nvPr/>
        </p:nvCxnSpPr>
        <p:spPr>
          <a:xfrm flipV="1">
            <a:off x="5804057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187B50D-B0AC-5B77-814F-44756871F6D0}"/>
              </a:ext>
            </a:extLst>
          </p:cNvPr>
          <p:cNvCxnSpPr>
            <a:cxnSpLocks/>
          </p:cNvCxnSpPr>
          <p:nvPr/>
        </p:nvCxnSpPr>
        <p:spPr>
          <a:xfrm flipV="1">
            <a:off x="3704892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3065142-A914-5337-180C-6C72B13A4919}"/>
              </a:ext>
            </a:extLst>
          </p:cNvPr>
          <p:cNvCxnSpPr>
            <a:cxnSpLocks/>
          </p:cNvCxnSpPr>
          <p:nvPr/>
        </p:nvCxnSpPr>
        <p:spPr>
          <a:xfrm flipV="1">
            <a:off x="598341" y="725277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4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94A2-9544-CD6F-FA33-6447C1C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8" y="72271"/>
            <a:ext cx="10658475" cy="985576"/>
          </a:xfrm>
        </p:spPr>
        <p:txBody>
          <a:bodyPr/>
          <a:lstStyle/>
          <a:p>
            <a:r>
              <a:rPr lang="en-GB" dirty="0">
                <a:latin typeface="Segoe UI"/>
              </a:rPr>
              <a:t>QB_2 – LTU/chicane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CE7E-7887-8A17-4BB4-3FE86157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0333B-E8F9-C776-7B6F-121281991722}"/>
              </a:ext>
            </a:extLst>
          </p:cNvPr>
          <p:cNvSpPr txBox="1"/>
          <p:nvPr/>
        </p:nvSpPr>
        <p:spPr>
          <a:xfrm rot="16200000">
            <a:off x="10130310" y="5091588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QB_1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826457-221E-9F61-EA7B-EEDAB2A5DF16}"/>
              </a:ext>
            </a:extLst>
          </p:cNvPr>
          <p:cNvSpPr txBox="1"/>
          <p:nvPr/>
        </p:nvSpPr>
        <p:spPr>
          <a:xfrm rot="16200000">
            <a:off x="2917" y="5091587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QB_3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19F48D-FDEC-1840-4EE4-0FD15457A400}"/>
              </a:ext>
            </a:extLst>
          </p:cNvPr>
          <p:cNvSpPr txBox="1"/>
          <p:nvPr/>
        </p:nvSpPr>
        <p:spPr>
          <a:xfrm>
            <a:off x="11116072" y="142240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LTU interior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2428B9-1877-CF63-5A5B-B28B6FF89165}"/>
              </a:ext>
            </a:extLst>
          </p:cNvPr>
          <p:cNvSpPr txBox="1"/>
          <p:nvPr/>
        </p:nvSpPr>
        <p:spPr>
          <a:xfrm rot="16200000">
            <a:off x="331736" y="335333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LTU chicane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2A2463-452A-9BF8-9222-DE99F5A5EB08}"/>
              </a:ext>
            </a:extLst>
          </p:cNvPr>
          <p:cNvSpPr txBox="1"/>
          <p:nvPr/>
        </p:nvSpPr>
        <p:spPr>
          <a:xfrm rot="16200000">
            <a:off x="112154" y="3353338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/>
              </a:rPr>
              <a:t>SAB2/AUB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E2C95C-5025-8E7B-8550-6EF840207C39}"/>
              </a:ext>
            </a:extLst>
          </p:cNvPr>
          <p:cNvSpPr/>
          <p:nvPr/>
        </p:nvSpPr>
        <p:spPr>
          <a:xfrm>
            <a:off x="469900" y="4021459"/>
            <a:ext cx="10392831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BE6AB4-D914-91CA-FDA9-1119F7AFA789}"/>
              </a:ext>
            </a:extLst>
          </p:cNvPr>
          <p:cNvCxnSpPr>
            <a:cxnSpLocks/>
          </p:cNvCxnSpPr>
          <p:nvPr/>
        </p:nvCxnSpPr>
        <p:spPr>
          <a:xfrm flipH="1">
            <a:off x="465543" y="2036233"/>
            <a:ext cx="1090240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A7A6D22-F7F2-7B3C-B32E-23FD78F6D516}"/>
              </a:ext>
            </a:extLst>
          </p:cNvPr>
          <p:cNvCxnSpPr>
            <a:cxnSpLocks/>
          </p:cNvCxnSpPr>
          <p:nvPr/>
        </p:nvCxnSpPr>
        <p:spPr>
          <a:xfrm flipH="1">
            <a:off x="465543" y="2425699"/>
            <a:ext cx="10902409" cy="0"/>
          </a:xfrm>
          <a:prstGeom prst="straightConnector1">
            <a:avLst/>
          </a:prstGeom>
          <a:ln w="57150">
            <a:solidFill>
              <a:srgbClr val="8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7208160-BE8C-CC22-3BD3-B9699E44E1E8}"/>
              </a:ext>
            </a:extLst>
          </p:cNvPr>
          <p:cNvSpPr txBox="1"/>
          <p:nvPr/>
        </p:nvSpPr>
        <p:spPr>
          <a:xfrm>
            <a:off x="1529905" y="4087711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QLM</a:t>
            </a:r>
            <a:endParaRPr lang="en-GB" sz="1100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0EAFA1-CE39-05F3-FA86-FCBFBD11DC1B}"/>
              </a:ext>
            </a:extLst>
          </p:cNvPr>
          <p:cNvCxnSpPr>
            <a:cxnSpLocks/>
          </p:cNvCxnSpPr>
          <p:nvPr/>
        </p:nvCxnSpPr>
        <p:spPr>
          <a:xfrm>
            <a:off x="488380" y="2893192"/>
            <a:ext cx="10879572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AEA2729-5EBF-88FE-F3A8-F3A09EE06186}"/>
              </a:ext>
            </a:extLst>
          </p:cNvPr>
          <p:cNvSpPr txBox="1"/>
          <p:nvPr/>
        </p:nvSpPr>
        <p:spPr>
          <a:xfrm>
            <a:off x="212163" y="190076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</a:t>
            </a:r>
            <a:endParaRPr lang="en-GB" sz="11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8113859-F32F-50A7-9F0A-53465516099D}"/>
              </a:ext>
            </a:extLst>
          </p:cNvPr>
          <p:cNvSpPr txBox="1"/>
          <p:nvPr/>
        </p:nvSpPr>
        <p:spPr>
          <a:xfrm>
            <a:off x="208991" y="22948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S</a:t>
            </a:r>
            <a:endParaRPr lang="en-GB" sz="11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CF71855-7AF3-15F5-F747-057676FED1CB}"/>
              </a:ext>
            </a:extLst>
          </p:cNvPr>
          <p:cNvSpPr txBox="1"/>
          <p:nvPr/>
        </p:nvSpPr>
        <p:spPr>
          <a:xfrm>
            <a:off x="212163" y="274368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U</a:t>
            </a:r>
            <a:endParaRPr lang="en-GB" sz="11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3065142-A914-5337-180C-6C72B13A4919}"/>
              </a:ext>
            </a:extLst>
          </p:cNvPr>
          <p:cNvCxnSpPr>
            <a:cxnSpLocks/>
          </p:cNvCxnSpPr>
          <p:nvPr/>
        </p:nvCxnSpPr>
        <p:spPr>
          <a:xfrm flipV="1">
            <a:off x="846595" y="725277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51B403-FDBF-35F5-A9FC-615D80553F0C}"/>
              </a:ext>
            </a:extLst>
          </p:cNvPr>
          <p:cNvCxnSpPr>
            <a:cxnSpLocks/>
          </p:cNvCxnSpPr>
          <p:nvPr/>
        </p:nvCxnSpPr>
        <p:spPr>
          <a:xfrm flipV="1">
            <a:off x="10462506" y="789096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1590EA-36F5-ED55-F475-1705B8C84E1C}"/>
              </a:ext>
            </a:extLst>
          </p:cNvPr>
          <p:cNvSpPr txBox="1"/>
          <p:nvPr/>
        </p:nvSpPr>
        <p:spPr>
          <a:xfrm>
            <a:off x="804240" y="832756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Segoe UI"/>
              </a:rPr>
              <a:t>QB_2 Scope</a:t>
            </a:r>
            <a:endParaRPr lang="en-GB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ylinder 38">
            <a:extLst>
              <a:ext uri="{FF2B5EF4-FFF2-40B4-BE49-F238E27FC236}">
                <a16:creationId xmlns:a16="http://schemas.microsoft.com/office/drawing/2014/main" id="{5D6D29F7-3BC7-25C9-579F-F256388E7BF1}"/>
              </a:ext>
            </a:extLst>
          </p:cNvPr>
          <p:cNvSpPr/>
          <p:nvPr/>
        </p:nvSpPr>
        <p:spPr>
          <a:xfrm rot="16200000">
            <a:off x="1846435" y="4205008"/>
            <a:ext cx="1037440" cy="1086931"/>
          </a:xfrm>
          <a:prstGeom prst="can">
            <a:avLst>
              <a:gd name="adj" fmla="val 34540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BFAFF6-796E-BC2C-ECCF-AF851D3BAC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94399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Overview of QSYS Headers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FE082-3484-90C4-5164-D0944D853566}"/>
              </a:ext>
            </a:extLst>
          </p:cNvPr>
          <p:cNvSpPr/>
          <p:nvPr/>
        </p:nvSpPr>
        <p:spPr>
          <a:xfrm>
            <a:off x="8318500" y="1930400"/>
            <a:ext cx="30226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A7FEE-30F8-59D8-D89A-63C8A155C68F}"/>
              </a:ext>
            </a:extLst>
          </p:cNvPr>
          <p:cNvSpPr txBox="1"/>
          <p:nvPr/>
        </p:nvSpPr>
        <p:spPr>
          <a:xfrm>
            <a:off x="8365067" y="1905801"/>
            <a:ext cx="58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/>
              </a:rPr>
              <a:t>LTU</a:t>
            </a:r>
            <a:endParaRPr lang="en-GB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7E50FE-1941-34B4-66B6-616E42A3D538}"/>
              </a:ext>
            </a:extLst>
          </p:cNvPr>
          <p:cNvCxnSpPr>
            <a:cxnSpLocks/>
          </p:cNvCxnSpPr>
          <p:nvPr/>
        </p:nvCxnSpPr>
        <p:spPr>
          <a:xfrm>
            <a:off x="1465820" y="2832100"/>
            <a:ext cx="9254067" cy="0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DFABB0-F25C-7119-6F7C-617EFA3B9FE6}"/>
              </a:ext>
            </a:extLst>
          </p:cNvPr>
          <p:cNvCxnSpPr>
            <a:cxnSpLocks/>
          </p:cNvCxnSpPr>
          <p:nvPr/>
        </p:nvCxnSpPr>
        <p:spPr>
          <a:xfrm>
            <a:off x="1465820" y="3234266"/>
            <a:ext cx="9254067" cy="0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84B593-D8FF-449A-95A9-427F70BB8BBA}"/>
              </a:ext>
            </a:extLst>
          </p:cNvPr>
          <p:cNvCxnSpPr>
            <a:cxnSpLocks/>
          </p:cNvCxnSpPr>
          <p:nvPr/>
        </p:nvCxnSpPr>
        <p:spPr>
          <a:xfrm>
            <a:off x="1465820" y="3602566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CEC91C-7CBE-0CA4-C8F8-96D99C1FF7AA}"/>
              </a:ext>
            </a:extLst>
          </p:cNvPr>
          <p:cNvSpPr txBox="1"/>
          <p:nvPr/>
        </p:nvSpPr>
        <p:spPr>
          <a:xfrm>
            <a:off x="1095194" y="2622569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BCC913-FE58-A6DB-80C4-5CB552C913C5}"/>
              </a:ext>
            </a:extLst>
          </p:cNvPr>
          <p:cNvSpPr/>
          <p:nvPr/>
        </p:nvSpPr>
        <p:spPr>
          <a:xfrm>
            <a:off x="5731934" y="1930399"/>
            <a:ext cx="24384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87C49A-784D-3A21-666B-61D06B145D32}"/>
              </a:ext>
            </a:extLst>
          </p:cNvPr>
          <p:cNvSpPr txBox="1"/>
          <p:nvPr/>
        </p:nvSpPr>
        <p:spPr>
          <a:xfrm>
            <a:off x="5702300" y="190580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/>
              </a:rPr>
              <a:t>Chicane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DE099-6357-4578-31E2-E92A7C51082F}"/>
              </a:ext>
            </a:extLst>
          </p:cNvPr>
          <p:cNvSpPr txBox="1"/>
          <p:nvPr/>
        </p:nvSpPr>
        <p:spPr>
          <a:xfrm>
            <a:off x="3210159" y="1905801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/>
              </a:rPr>
              <a:t>RF Gallery</a:t>
            </a:r>
            <a:endParaRPr lang="en-GB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036B6-1E55-6484-40D0-E1BA4358D81A}"/>
              </a:ext>
            </a:extLst>
          </p:cNvPr>
          <p:cNvSpPr/>
          <p:nvPr/>
        </p:nvSpPr>
        <p:spPr>
          <a:xfrm>
            <a:off x="3166534" y="1930398"/>
            <a:ext cx="24384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7968A4-91EB-618E-19CE-1AD15AF923E3}"/>
              </a:ext>
            </a:extLst>
          </p:cNvPr>
          <p:cNvSpPr/>
          <p:nvPr/>
        </p:nvSpPr>
        <p:spPr>
          <a:xfrm>
            <a:off x="635126" y="1930398"/>
            <a:ext cx="24384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7A4E2-1BFB-DF51-CE74-0CA57CBF2816}"/>
              </a:ext>
            </a:extLst>
          </p:cNvPr>
          <p:cNvSpPr txBox="1"/>
          <p:nvPr/>
        </p:nvSpPr>
        <p:spPr>
          <a:xfrm>
            <a:off x="623095" y="1905801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/>
              </a:rPr>
              <a:t>QRB Room</a:t>
            </a:r>
            <a:endParaRPr lang="en-GB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6E035-5DD2-8EE4-F20F-318F9B1215DE}"/>
              </a:ext>
            </a:extLst>
          </p:cNvPr>
          <p:cNvSpPr txBox="1"/>
          <p:nvPr/>
        </p:nvSpPr>
        <p:spPr>
          <a:xfrm>
            <a:off x="9506535" y="1429980"/>
            <a:ext cx="1213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/>
              </a:rPr>
              <a:t>31x lines (TBC)</a:t>
            </a:r>
            <a:endParaRPr lang="en-GB"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F4EE55-DC69-9DA9-8D43-1F37793B49EC}"/>
              </a:ext>
            </a:extLst>
          </p:cNvPr>
          <p:cNvCxnSpPr>
            <a:cxnSpLocks/>
          </p:cNvCxnSpPr>
          <p:nvPr/>
        </p:nvCxnSpPr>
        <p:spPr>
          <a:xfrm rot="10800000">
            <a:off x="1465820" y="4584525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E94FF-782C-DEAF-A0F4-43C93473354D}"/>
              </a:ext>
            </a:extLst>
          </p:cNvPr>
          <p:cNvCxnSpPr>
            <a:cxnSpLocks/>
          </p:cNvCxnSpPr>
          <p:nvPr/>
        </p:nvCxnSpPr>
        <p:spPr>
          <a:xfrm>
            <a:off x="1465820" y="4840620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AA841D-5B90-4EEF-74FC-F48F714AEDE1}"/>
              </a:ext>
            </a:extLst>
          </p:cNvPr>
          <p:cNvCxnSpPr>
            <a:cxnSpLocks/>
          </p:cNvCxnSpPr>
          <p:nvPr/>
        </p:nvCxnSpPr>
        <p:spPr>
          <a:xfrm>
            <a:off x="1465820" y="4359853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B88852-F000-5948-230B-CAC06EAFAEE9}"/>
              </a:ext>
            </a:extLst>
          </p:cNvPr>
          <p:cNvCxnSpPr>
            <a:cxnSpLocks/>
          </p:cNvCxnSpPr>
          <p:nvPr/>
        </p:nvCxnSpPr>
        <p:spPr>
          <a:xfrm rot="10800000">
            <a:off x="1465820" y="5076290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169DE4-B0CA-E69A-D680-BDED7F69E387}"/>
              </a:ext>
            </a:extLst>
          </p:cNvPr>
          <p:cNvSpPr txBox="1"/>
          <p:nvPr/>
        </p:nvSpPr>
        <p:spPr>
          <a:xfrm>
            <a:off x="1095194" y="3061545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W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E9045-E796-E13A-96DD-37481D8670E1}"/>
              </a:ext>
            </a:extLst>
          </p:cNvPr>
          <p:cNvSpPr txBox="1"/>
          <p:nvPr/>
        </p:nvSpPr>
        <p:spPr>
          <a:xfrm>
            <a:off x="1095194" y="3427658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U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EFC78-D540-978D-3C26-44EFDC4C8D50}"/>
              </a:ext>
            </a:extLst>
          </p:cNvPr>
          <p:cNvSpPr txBox="1"/>
          <p:nvPr/>
        </p:nvSpPr>
        <p:spPr>
          <a:xfrm>
            <a:off x="1095194" y="4148507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DA1D2-A19F-B9C4-A13F-1BD1EB8C90EE}"/>
              </a:ext>
            </a:extLst>
          </p:cNvPr>
          <p:cNvSpPr txBox="1"/>
          <p:nvPr/>
        </p:nvSpPr>
        <p:spPr>
          <a:xfrm>
            <a:off x="1095194" y="4415641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B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26E8F-601A-0449-56A3-A0FEF2A6F60B}"/>
              </a:ext>
            </a:extLst>
          </p:cNvPr>
          <p:cNvSpPr txBox="1"/>
          <p:nvPr/>
        </p:nvSpPr>
        <p:spPr>
          <a:xfrm>
            <a:off x="1095194" y="4651310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D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201253-F874-E9C9-2E41-8AB53B621BCE}"/>
              </a:ext>
            </a:extLst>
          </p:cNvPr>
          <p:cNvSpPr txBox="1"/>
          <p:nvPr/>
        </p:nvSpPr>
        <p:spPr>
          <a:xfrm>
            <a:off x="1095194" y="4897863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E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EE40C7-920F-E675-9B2D-14D147BFB056}"/>
              </a:ext>
            </a:extLst>
          </p:cNvPr>
          <p:cNvSpPr txBox="1"/>
          <p:nvPr/>
        </p:nvSpPr>
        <p:spPr>
          <a:xfrm>
            <a:off x="1213929" y="3827695"/>
            <a:ext cx="72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/>
              </a:rPr>
              <a:t>QLM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03A72C-394A-422E-DDEA-A96E70795D00}"/>
              </a:ext>
            </a:extLst>
          </p:cNvPr>
          <p:cNvCxnSpPr>
            <a:cxnSpLocks/>
          </p:cNvCxnSpPr>
          <p:nvPr/>
        </p:nvCxnSpPr>
        <p:spPr>
          <a:xfrm>
            <a:off x="1762930" y="4076095"/>
            <a:ext cx="225690" cy="153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4D3884-3BA1-F31D-4C8F-EA6087BEE0CB}"/>
              </a:ext>
            </a:extLst>
          </p:cNvPr>
          <p:cNvGrpSpPr/>
          <p:nvPr/>
        </p:nvGrpSpPr>
        <p:grpSpPr>
          <a:xfrm>
            <a:off x="9195630" y="1434638"/>
            <a:ext cx="263950" cy="1092662"/>
            <a:chOff x="9195630" y="1434638"/>
            <a:chExt cx="263950" cy="109266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E6255E-82E4-58CA-86B3-CC64846800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6034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76A1E4-D06B-57CE-A2E6-96D089676E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958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A4A74D0-9E46-DDB5-74BD-15AF1BB5626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563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CBCFE52-DA42-A4F7-1CBD-A1815220009A}"/>
              </a:ext>
            </a:extLst>
          </p:cNvPr>
          <p:cNvSpPr txBox="1"/>
          <p:nvPr/>
        </p:nvSpPr>
        <p:spPr>
          <a:xfrm>
            <a:off x="3128999" y="845723"/>
            <a:ext cx="163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"/>
              </a:rPr>
              <a:t>Quantity TBC</a:t>
            </a:r>
            <a:endParaRPr lang="en-GB" sz="1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E76EAC-154B-FA02-ACCA-AD01AB9B4ABC}"/>
              </a:ext>
            </a:extLst>
          </p:cNvPr>
          <p:cNvGrpSpPr/>
          <p:nvPr/>
        </p:nvGrpSpPr>
        <p:grpSpPr>
          <a:xfrm>
            <a:off x="2602015" y="1371139"/>
            <a:ext cx="263950" cy="1092662"/>
            <a:chOff x="9195630" y="1434638"/>
            <a:chExt cx="263950" cy="109266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6639604-3311-F23F-9F6F-6918A01AA7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6034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688C93-3D15-E9B5-CB68-D1F462EE04F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958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99A340E-69B1-EB0D-12B0-FD6E076173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563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F53D975-D27A-A183-62E7-275D2186DF65}"/>
              </a:ext>
            </a:extLst>
          </p:cNvPr>
          <p:cNvSpPr txBox="1"/>
          <p:nvPr/>
        </p:nvSpPr>
        <p:spPr>
          <a:xfrm>
            <a:off x="2132037" y="1149355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V</a:t>
            </a: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86C1AA-1DBC-28B8-9223-B5169826F800}"/>
              </a:ext>
            </a:extLst>
          </p:cNvPr>
          <p:cNvSpPr txBox="1"/>
          <p:nvPr/>
        </p:nvSpPr>
        <p:spPr>
          <a:xfrm>
            <a:off x="8783142" y="1255220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V</a:t>
            </a:r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0E379-ED50-5B72-40FD-072E75780084}"/>
              </a:ext>
            </a:extLst>
          </p:cNvPr>
          <p:cNvGrpSpPr/>
          <p:nvPr/>
        </p:nvGrpSpPr>
        <p:grpSpPr>
          <a:xfrm>
            <a:off x="4996887" y="1435806"/>
            <a:ext cx="263950" cy="1092662"/>
            <a:chOff x="9195630" y="1434638"/>
            <a:chExt cx="263950" cy="109266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36066AF-DC43-E900-2832-F5DA94DE9C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6034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9EAB9C-88EB-63D5-4605-A88B9B5D94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958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24AE84-AA0B-B2F4-DF71-9117676F0C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563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6827D13-854E-D418-E142-E5AAE3D4FF57}"/>
              </a:ext>
            </a:extLst>
          </p:cNvPr>
          <p:cNvSpPr txBox="1"/>
          <p:nvPr/>
        </p:nvSpPr>
        <p:spPr>
          <a:xfrm>
            <a:off x="4526909" y="1214022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/>
              </a:rPr>
              <a:t>V</a:t>
            </a: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22A624-D9E3-ACB8-3876-1831725515F4}"/>
              </a:ext>
            </a:extLst>
          </p:cNvPr>
          <p:cNvCxnSpPr/>
          <p:nvPr/>
        </p:nvCxnSpPr>
        <p:spPr>
          <a:xfrm flipV="1">
            <a:off x="2908621" y="1128467"/>
            <a:ext cx="626431" cy="535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CECD3-8CC0-EF61-886A-B355C49E9A04}"/>
              </a:ext>
            </a:extLst>
          </p:cNvPr>
          <p:cNvCxnSpPr/>
          <p:nvPr/>
        </p:nvCxnSpPr>
        <p:spPr>
          <a:xfrm>
            <a:off x="4146921" y="1127169"/>
            <a:ext cx="740432" cy="585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7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  <p:sp>
        <p:nvSpPr>
          <p:cNvPr id="17" name="Rectangle 16"/>
          <p:cNvSpPr/>
          <p:nvPr/>
        </p:nvSpPr>
        <p:spPr>
          <a:xfrm>
            <a:off x="206622" y="866741"/>
            <a:ext cx="1057794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Fixed dimensions of CCB (WCS) and AUB (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Room)</a:t>
            </a: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move-in via roof – BA coordination during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internal (scope of  piping (AUB to CCB))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Penetrations and ‘routing path’ for QPLANT Contractor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Avoid ACC NF equipment and allow welding (15cm clearance for orbital welding) </a:t>
            </a:r>
          </a:p>
          <a:p>
            <a:pPr lvl="2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Avoidance of oil spill and release to environment – CCB confinement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Additional </a:t>
            </a:r>
            <a:r>
              <a:rPr lang="en-GB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noise mitigation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– BA responsibility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QLR (from LTU to QRB)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additional warm piping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Same as main cryogenic distribution (LTU to QRB)</a:t>
            </a:r>
          </a:p>
          <a:p>
            <a:pPr marL="0" lvl="2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3C2C586-5ADA-1934-60F0-C311030BFD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311061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Building Architecture Requirements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80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E1422-3AB1-1022-D090-18EE786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2</a:t>
            </a:fld>
            <a:endParaRPr lang="en-GB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4229B7B6-7985-510D-F9BD-14A2A625CA60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SCK CEN Auxiliary Buildings</a:t>
            </a:r>
          </a:p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Reference and 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BF309-F4FB-5FA8-6126-0A7A48A452B9}"/>
              </a:ext>
            </a:extLst>
          </p:cNvPr>
          <p:cNvSpPr txBox="1"/>
          <p:nvPr/>
        </p:nvSpPr>
        <p:spPr>
          <a:xfrm>
            <a:off x="564720" y="1496899"/>
            <a:ext cx="43714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Procurement drawings: </a:t>
            </a:r>
            <a:r>
              <a:rPr lang="en-GB" sz="1400" u="sng" dirty="0">
                <a:solidFill>
                  <a:srgbClr val="467886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hlinkClick r:id="rId2"/>
              </a:rPr>
              <a:t>SCK CEN/85102544</a:t>
            </a:r>
            <a:endParaRPr lang="en-GB" sz="1400" u="sng" dirty="0">
              <a:solidFill>
                <a:srgbClr val="467886"/>
              </a:solidFill>
              <a:effectLst/>
              <a:latin typeface="Segoe UI" panose="020B0502040204020203" pitchFamily="34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Similar to permit drawings, but more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Used by the contractor to construct the building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049CE-7C22-7A30-B971-9FF5C9E3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0" y="2370346"/>
            <a:ext cx="4464561" cy="14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2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2b. Buildings for QDB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6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2c. LTU (QSYS specific)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29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3a. CCB Building 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(for WCS)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913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9145334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/>
              </a:rPr>
              <a:t>Building design ready for start of detailed-design-for-procurement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23</a:t>
            </a:fld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6EE2D-1058-6ABD-01B5-2AF87C6B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7" y="984394"/>
            <a:ext cx="11053665" cy="53738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6BC5-1D0C-94E8-9B37-9EB65BD4E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BFAFF6-796E-BC2C-ECCF-AF851D3BAC7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- Dimensions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52381-374A-C6F2-DB31-E2EB0DCC3D8A}"/>
              </a:ext>
            </a:extLst>
          </p:cNvPr>
          <p:cNvSpPr txBox="1"/>
          <p:nvPr/>
        </p:nvSpPr>
        <p:spPr>
          <a:xfrm>
            <a:off x="6160746" y="4002812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Room for WCS Components 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QSYS/QPLANT)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71D3-1B00-19F4-F6DC-C4B29827D7A0}"/>
              </a:ext>
            </a:extLst>
          </p:cNvPr>
          <p:cNvSpPr txBox="1"/>
          <p:nvPr/>
        </p:nvSpPr>
        <p:spPr>
          <a:xfrm>
            <a:off x="2922165" y="4002812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Dedicated electrical equipment for WCS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NFS)</a:t>
            </a:r>
            <a:endParaRPr lang="en-GB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864E8-0BBC-90D6-1064-4A4C24082E2C}"/>
              </a:ext>
            </a:extLst>
          </p:cNvPr>
          <p:cNvSpPr txBox="1"/>
          <p:nvPr/>
        </p:nvSpPr>
        <p:spPr>
          <a:xfrm>
            <a:off x="8891789" y="4002812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Space for WSH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QSYS/QINFRA)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246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24</a:t>
            </a:fld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BFAFF6-796E-BC2C-ECCF-AF851D3BAC7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Cross-sections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580CC-BE5E-3244-4749-4832380A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3" y="1551557"/>
            <a:ext cx="5530520" cy="469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F12BF-5593-D335-FDB0-C252365A0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016" y="1700602"/>
            <a:ext cx="5257972" cy="4544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2EE6BD-AE9C-996E-6E9B-3F12DC559464}"/>
              </a:ext>
            </a:extLst>
          </p:cNvPr>
          <p:cNvCxnSpPr/>
          <p:nvPr/>
        </p:nvCxnSpPr>
        <p:spPr>
          <a:xfrm>
            <a:off x="6017468" y="1034473"/>
            <a:ext cx="0" cy="56759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96B647-E03B-DDF0-33BA-E53CFF2AE726}"/>
              </a:ext>
            </a:extLst>
          </p:cNvPr>
          <p:cNvSpPr txBox="1"/>
          <p:nvPr/>
        </p:nvSpPr>
        <p:spPr>
          <a:xfrm>
            <a:off x="8638781" y="2949344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WCS</a:t>
            </a: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64727-C30C-A827-5B0A-CB0963FA58C4}"/>
              </a:ext>
            </a:extLst>
          </p:cNvPr>
          <p:cNvSpPr txBox="1"/>
          <p:nvPr/>
        </p:nvSpPr>
        <p:spPr>
          <a:xfrm>
            <a:off x="9489219" y="4497967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Dedicated Electrical Room for WCS</a:t>
            </a:r>
            <a:endParaRPr lang="en-GB" sz="1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CBDC64-4299-A23F-2280-F809C556229E}"/>
              </a:ext>
            </a:extLst>
          </p:cNvPr>
          <p:cNvCxnSpPr/>
          <p:nvPr/>
        </p:nvCxnSpPr>
        <p:spPr>
          <a:xfrm flipV="1">
            <a:off x="10668000" y="3376961"/>
            <a:ext cx="637309" cy="1127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B0B9C0-A8DC-25F0-B310-161D6813BF1C}"/>
              </a:ext>
            </a:extLst>
          </p:cNvPr>
          <p:cNvGrpSpPr/>
          <p:nvPr/>
        </p:nvGrpSpPr>
        <p:grpSpPr>
          <a:xfrm>
            <a:off x="7836124" y="44966"/>
            <a:ext cx="2831876" cy="1253521"/>
            <a:chOff x="7836124" y="44966"/>
            <a:chExt cx="2831876" cy="12535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6E1DEC-8695-AE2C-1D8F-E2C18A8CECBF}"/>
                </a:ext>
              </a:extLst>
            </p:cNvPr>
            <p:cNvSpPr/>
            <p:nvPr/>
          </p:nvSpPr>
          <p:spPr>
            <a:xfrm>
              <a:off x="7836124" y="44966"/>
              <a:ext cx="2831876" cy="12535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5BBEF2-B3FA-9354-84E9-1E8E80BBBEC1}"/>
                </a:ext>
              </a:extLst>
            </p:cNvPr>
            <p:cNvGrpSpPr/>
            <p:nvPr/>
          </p:nvGrpSpPr>
          <p:grpSpPr>
            <a:xfrm>
              <a:off x="7836124" y="55147"/>
              <a:ext cx="2744036" cy="1174978"/>
              <a:chOff x="7097215" y="8583"/>
              <a:chExt cx="2744036" cy="117497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A03EB35-1F8F-EC37-B9E4-2C3D3869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6311" y="14367"/>
                <a:ext cx="2404940" cy="1169194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A0FE540-473F-E74E-4178-03EA26C24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8945" y="571500"/>
                <a:ext cx="244763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B8A888-4C3A-D7C1-9FB3-8914A7352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418" y="44966"/>
                <a:ext cx="0" cy="106339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7B14387-D746-9B62-2F05-3E125E1A5579}"/>
                  </a:ext>
                </a:extLst>
              </p:cNvPr>
              <p:cNvCxnSpPr/>
              <p:nvPr/>
            </p:nvCxnSpPr>
            <p:spPr>
              <a:xfrm>
                <a:off x="7850909" y="959633"/>
                <a:ext cx="33250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13DADC8-D0DC-0947-ECBE-4CE7B5BC5F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74675" y="405246"/>
                <a:ext cx="33250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34283F-3F8A-2980-7518-01A385564FB0}"/>
                  </a:ext>
                </a:extLst>
              </p:cNvPr>
              <p:cNvSpPr txBox="1"/>
              <p:nvPr/>
            </p:nvSpPr>
            <p:spPr>
              <a:xfrm>
                <a:off x="7424261" y="795415"/>
                <a:ext cx="473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AA’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DE2D7C-1B68-B529-2FD3-FB22CC41464F}"/>
                  </a:ext>
                </a:extLst>
              </p:cNvPr>
              <p:cNvSpPr txBox="1"/>
              <p:nvPr/>
            </p:nvSpPr>
            <p:spPr>
              <a:xfrm>
                <a:off x="7097215" y="8583"/>
                <a:ext cx="466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BB’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6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FAD58B-BAD8-000B-DB02-0F1B737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617" y="5218916"/>
            <a:ext cx="990383" cy="16390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25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97565" y="467339"/>
            <a:ext cx="43358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Side View – East (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towards WCS)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AA91AE-8641-C300-5D85-D8C882D5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78" y="1938651"/>
            <a:ext cx="8042884" cy="46564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8E2D2E-1B9E-6247-0DEE-2196FF477EE5}"/>
              </a:ext>
            </a:extLst>
          </p:cNvPr>
          <p:cNvSpPr/>
          <p:nvPr/>
        </p:nvSpPr>
        <p:spPr>
          <a:xfrm>
            <a:off x="2032000" y="2929812"/>
            <a:ext cx="6048310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6DA53-299D-84EB-F29C-74B94A69348C}"/>
              </a:ext>
            </a:extLst>
          </p:cNvPr>
          <p:cNvSpPr txBox="1"/>
          <p:nvPr/>
        </p:nvSpPr>
        <p:spPr>
          <a:xfrm>
            <a:off x="9374776" y="3148004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Area for Warm Piping Penetration – above 4.5 m access door. Specific location TBD</a:t>
            </a:r>
            <a:endParaRPr lang="en-GB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2B21FF-08F7-C8A9-060E-48BF45EDCC10}"/>
              </a:ext>
            </a:extLst>
          </p:cNvPr>
          <p:cNvCxnSpPr/>
          <p:nvPr/>
        </p:nvCxnSpPr>
        <p:spPr>
          <a:xfrm flipH="1" flipV="1">
            <a:off x="8080310" y="3032449"/>
            <a:ext cx="1294466" cy="1155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7FDA-A1A9-9734-32D7-AA564B7C2548}"/>
              </a:ext>
            </a:extLst>
          </p:cNvPr>
          <p:cNvCxnSpPr>
            <a:cxnSpLocks/>
          </p:cNvCxnSpPr>
          <p:nvPr/>
        </p:nvCxnSpPr>
        <p:spPr>
          <a:xfrm flipH="1">
            <a:off x="8864346" y="3767774"/>
            <a:ext cx="548132" cy="326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A2DBD3C-F626-3146-47F1-7B7886882A51}"/>
              </a:ext>
            </a:extLst>
          </p:cNvPr>
          <p:cNvSpPr/>
          <p:nvPr/>
        </p:nvSpPr>
        <p:spPr>
          <a:xfrm>
            <a:off x="7477760" y="3042636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A8206D-8018-A006-0CF0-EE5009783F4A}"/>
              </a:ext>
            </a:extLst>
          </p:cNvPr>
          <p:cNvSpPr/>
          <p:nvPr/>
        </p:nvSpPr>
        <p:spPr>
          <a:xfrm>
            <a:off x="7688528" y="305267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C3848-3D3B-61C4-4ACC-8542A0FC41BE}"/>
              </a:ext>
            </a:extLst>
          </p:cNvPr>
          <p:cNvSpPr/>
          <p:nvPr/>
        </p:nvSpPr>
        <p:spPr>
          <a:xfrm>
            <a:off x="7477760" y="3311274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A9DF-B03F-FEA6-8946-93A86C0B817B}"/>
              </a:ext>
            </a:extLst>
          </p:cNvPr>
          <p:cNvSpPr/>
          <p:nvPr/>
        </p:nvSpPr>
        <p:spPr>
          <a:xfrm>
            <a:off x="7688528" y="332079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10C5D-54B2-79FA-0C50-936DAF76A9D6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5"/>
              </a:rPr>
              <a:t>SCK CEN/81506386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2ECF0C9-A046-DFC0-F59F-C786DEAE039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Cross-sections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495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26</a:t>
            </a:fld>
            <a:endParaRPr lang="en-B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CDCB9-B562-EDB9-BAA4-572F619A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0" y="0"/>
            <a:ext cx="5238000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95353C-11AE-2F90-017F-78B1C4FC8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507" y="621099"/>
            <a:ext cx="5877878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Door Access for biggest equipment – HP compressor Skids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Noise Abatement </a:t>
            </a:r>
            <a:r>
              <a:rPr lang="en-US" sz="18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(75 dB loudest equipment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Design to prevent oil (oil lubricated compressors) contamination to outside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Individual drip pans for HP and PVPS TBD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B492E95-8ABB-534F-9EBD-1C80FC297E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Room details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3017C-2B02-3D24-917D-ECC7AC807C82}"/>
              </a:ext>
            </a:extLst>
          </p:cNvPr>
          <p:cNvSpPr txBox="1"/>
          <p:nvPr/>
        </p:nvSpPr>
        <p:spPr>
          <a:xfrm>
            <a:off x="8399202" y="4483103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Room for WCS Components 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QSYS/QPLANT)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376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37E4F-9EE9-CEC3-A27D-4BA69EAC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95353C-11AE-2F90-017F-78B1C4FC8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489" y="945363"/>
            <a:ext cx="6182945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/>
              </a:rPr>
              <a:t>Space for 3x120 m³ Helium storage vessels (WGS)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/>
              </a:rPr>
              <a:t>Space for 1x30 ton Liquid Nitrogen and Evaporator (Not ACC NF scope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/>
              </a:rPr>
              <a:t>Access for truck inside and/or via wall connections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19B63-A0D6-C733-2F57-A7BF2CC2E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10" y="0"/>
            <a:ext cx="4846139" cy="68580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02361A4-3BAA-F5B9-6B5D-7ECB2C0E60A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Exterior Details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AAD2C-CF1C-2D1E-8B49-B1A34463C5E8}"/>
              </a:ext>
            </a:extLst>
          </p:cNvPr>
          <p:cNvSpPr txBox="1"/>
          <p:nvPr/>
        </p:nvSpPr>
        <p:spPr>
          <a:xfrm>
            <a:off x="8891789" y="4002812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Space for WSH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QSYS/QINFRA)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7250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3b. AUB Rooms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(for QRB)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89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" y="1485436"/>
            <a:ext cx="1764821" cy="37013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29</a:t>
            </a:fld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0FF0-E1B2-17C9-F1A7-0D2921B765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284"/>
          <a:stretch/>
        </p:blipFill>
        <p:spPr>
          <a:xfrm>
            <a:off x="3168074" y="871096"/>
            <a:ext cx="7950578" cy="5281509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2C30951-292A-6349-F2AE-CC6727AAABF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60654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66426-431D-CA9F-49DC-68075635F84F}"/>
              </a:ext>
            </a:extLst>
          </p:cNvPr>
          <p:cNvSpPr/>
          <p:nvPr/>
        </p:nvSpPr>
        <p:spPr>
          <a:xfrm>
            <a:off x="9513455" y="1485436"/>
            <a:ext cx="1390519" cy="3012673"/>
          </a:xfrm>
          <a:prstGeom prst="rect">
            <a:avLst/>
          </a:prstGeom>
          <a:solidFill>
            <a:srgbClr val="6C9BF8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BCC28-A157-4733-B7F5-9C7AC6DDC238}"/>
              </a:ext>
            </a:extLst>
          </p:cNvPr>
          <p:cNvSpPr txBox="1"/>
          <p:nvPr/>
        </p:nvSpPr>
        <p:spPr>
          <a:xfrm rot="16200000">
            <a:off x="9270876" y="2772803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Room for QRB Components 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QSYS/QPLANT)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4609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E1422-3AB1-1022-D090-18EE786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3</a:t>
            </a:fld>
            <a:endParaRPr lang="en-GB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4229B7B6-7985-510D-F9BD-14A2A625CA60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SCK CEN Auxiliary Buildings</a:t>
            </a:r>
          </a:p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Reference and Navigation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1E17EF-7C23-3D96-FBD2-6000179B0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67047"/>
              </p:ext>
            </p:extLst>
          </p:nvPr>
        </p:nvGraphicFramePr>
        <p:xfrm>
          <a:off x="1657350" y="1485899"/>
          <a:ext cx="8943975" cy="404812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695912162"/>
                    </a:ext>
                  </a:extLst>
                </a:gridCol>
                <a:gridCol w="4852934">
                  <a:extLst>
                    <a:ext uri="{9D8B030D-6E8A-4147-A177-3AD203B41FA5}">
                      <a16:colId xmlns:a16="http://schemas.microsoft.com/office/drawing/2014/main" val="3065849819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4232223175"/>
                    </a:ext>
                  </a:extLst>
                </a:gridCol>
                <a:gridCol w="1507226">
                  <a:extLst>
                    <a:ext uri="{9D8B030D-6E8A-4147-A177-3AD203B41FA5}">
                      <a16:colId xmlns:a16="http://schemas.microsoft.com/office/drawing/2014/main" val="13840376"/>
                    </a:ext>
                  </a:extLst>
                </a:gridCol>
              </a:tblGrid>
              <a:tr h="2824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Doc no.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Document Name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Document Description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SCK CEN Reference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104634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QSYS Masterplan Layout &amp; Buildings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Master Presentation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2"/>
                        </a:rPr>
                        <a:t>SCK CEN/46467661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5626041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MINERVA_4NT_862356_000_00_TOTALDOC.pdf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Realistic Building Views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3"/>
                        </a:rPr>
                        <a:t>SCK CEN/83474410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361485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MINERVA_4NT_862354_000_00_TOTALDOC.pdf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Masterplan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4"/>
                        </a:rPr>
                        <a:t>SCK CEN/84582975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9390056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4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 err="1">
                          <a:effectLst/>
                        </a:rPr>
                        <a:t>BA_Dienstgebouw</a:t>
                      </a:r>
                      <a:r>
                        <a:rPr lang="en-GB" sz="900" u="none" strike="noStrike" dirty="0">
                          <a:effectLst/>
                        </a:rPr>
                        <a:t> SCK CEN_TB_N_01_T2_versie20092023_.PDF.pdf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Project Zone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5"/>
                        </a:rPr>
                        <a:t>SCK CEN/81504499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0811900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5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1_P_N_00_Gelijkvloers.pdf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+ Outside Gas Storage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6"/>
                        </a:rPr>
                        <a:t>SCK CEN/81503739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0411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1_P_N_02_Dakplan.pdf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roof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7"/>
                        </a:rPr>
                        <a:t>SCK CEN/81505370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1920750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7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1_S_N_AA_Snede AA_.pdf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8"/>
                        </a:rPr>
                        <a:t>SCK CEN/81505150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489440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8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1_S_N_BB_Snede BB_.pdf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9"/>
                        </a:rPr>
                        <a:t>SCK CEN/81506075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015866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9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1_G_N_GO_Gevelzicht Oost.pdf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0"/>
                        </a:rPr>
                        <a:t>SCK CEN/81506386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19956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10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2_G_N_GW_Gevelzicht West.pdf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1"/>
                        </a:rPr>
                        <a:t>SCK CEN/81505064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6662063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1_P_N_00_Gelijkvloers.pdf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6"/>
                        </a:rPr>
                        <a:t>SCK CEN/81503739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5741913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2_S_N_CC_Snede CC_.pdf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2"/>
                        </a:rPr>
                        <a:t>SCK CEN/81504370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67472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1_S_N_BB_Snede BB_.pdf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9"/>
                        </a:rPr>
                        <a:t>SCK CEN/81506075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293441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14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2_P_N_02_Dakplan.pdf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roof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3"/>
                        </a:rPr>
                        <a:t>SCK CEN/81504187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060805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15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effectLst/>
                        </a:rPr>
                        <a:t>BA_SAB 2_G_N_GN_Gevelzicht Noord.pdf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4"/>
                        </a:rPr>
                        <a:t>SCK CEN/81504188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531329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2_G_N_GZ_Gevelzicht Zuid.pdf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15"/>
                        </a:rPr>
                        <a:t>SCK CEN/81506074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83072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C253F2-04E9-1FDD-29D1-A966B81809AB}"/>
              </a:ext>
            </a:extLst>
          </p:cNvPr>
          <p:cNvSpPr txBox="1"/>
          <p:nvPr/>
        </p:nvSpPr>
        <p:spPr>
          <a:xfrm>
            <a:off x="9824720" y="44892"/>
            <a:ext cx="2188420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Mostly used for QPLANT Tender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20286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30</a:t>
            </a:fld>
            <a:endParaRPr lang="en-B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hlinkClick r:id="rId3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endParaRPr lang="en-GB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72A5FC-4C63-60AC-85C9-9D0BAD7B0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08" y="17933"/>
            <a:ext cx="2701383" cy="6858000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915531-91B3-58CE-0D0B-FF2E130F3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109" y="863229"/>
            <a:ext cx="6182945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Space for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Horisontal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Need to avoid structural beams ~5 m apart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Possible routing of warm piping via roof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Preferred horizontal penetration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Access Door to small (2.5 m) for QRB move-in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Removal of single panel (~5m vertical considered)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Preferred option is rooftop access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C842276-21BB-DE7A-BFA0-0FDB877EF31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9666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 - Room Dimensions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21FF-486C-6B85-4E3A-3ABD8B38E9A3}"/>
              </a:ext>
            </a:extLst>
          </p:cNvPr>
          <p:cNvSpPr txBox="1"/>
          <p:nvPr/>
        </p:nvSpPr>
        <p:spPr>
          <a:xfrm>
            <a:off x="8604668" y="4934112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Room for QRB Components </a:t>
            </a:r>
            <a:br>
              <a:rPr lang="en-US" sz="1200" b="1" dirty="0"/>
            </a:br>
            <a:r>
              <a:rPr lang="en-US" sz="1200" b="1" dirty="0">
                <a:latin typeface="Segoe UI"/>
              </a:rPr>
              <a:t>(scope QSYS/QPLANT)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562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FF702B-7D34-5C9B-8D70-A09FE2FB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" y="1953495"/>
            <a:ext cx="10804844" cy="4130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F5849-9AC0-C518-6DA9-68FDE4A87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31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Side View – 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West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towards QRB)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E2D2E-1B9E-6247-0DEE-2196FF477EE5}"/>
              </a:ext>
            </a:extLst>
          </p:cNvPr>
          <p:cNvSpPr/>
          <p:nvPr/>
        </p:nvSpPr>
        <p:spPr>
          <a:xfrm>
            <a:off x="2123133" y="3627244"/>
            <a:ext cx="3972867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6DA53-299D-84EB-F29C-74B94A69348C}"/>
              </a:ext>
            </a:extLst>
          </p:cNvPr>
          <p:cNvSpPr txBox="1"/>
          <p:nvPr/>
        </p:nvSpPr>
        <p:spPr>
          <a:xfrm>
            <a:off x="1084216" y="2206766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Area for Warm Piping Penetration – above 4.5 m access door. Specific location TBD </a:t>
            </a:r>
            <a:endParaRPr lang="en-GB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2B21FF-08F7-C8A9-060E-48BF45EDCC10}"/>
              </a:ext>
            </a:extLst>
          </p:cNvPr>
          <p:cNvCxnSpPr>
            <a:cxnSpLocks/>
          </p:cNvCxnSpPr>
          <p:nvPr/>
        </p:nvCxnSpPr>
        <p:spPr>
          <a:xfrm>
            <a:off x="2914325" y="3037763"/>
            <a:ext cx="3008955" cy="6947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7FDA-A1A9-9734-32D7-AA564B7C254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84216" y="3032449"/>
            <a:ext cx="1038917" cy="9167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A2DBD3C-F626-3146-47F1-7B7886882A51}"/>
              </a:ext>
            </a:extLst>
          </p:cNvPr>
          <p:cNvSpPr/>
          <p:nvPr/>
        </p:nvSpPr>
        <p:spPr>
          <a:xfrm>
            <a:off x="2255520" y="3732505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A8206D-8018-A006-0CF0-EE5009783F4A}"/>
              </a:ext>
            </a:extLst>
          </p:cNvPr>
          <p:cNvSpPr/>
          <p:nvPr/>
        </p:nvSpPr>
        <p:spPr>
          <a:xfrm>
            <a:off x="2466288" y="3742542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C3848-3D3B-61C4-4ACC-8542A0FC41BE}"/>
              </a:ext>
            </a:extLst>
          </p:cNvPr>
          <p:cNvSpPr/>
          <p:nvPr/>
        </p:nvSpPr>
        <p:spPr>
          <a:xfrm>
            <a:off x="2255520" y="400114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A9DF-B03F-FEA6-8946-93A86C0B817B}"/>
              </a:ext>
            </a:extLst>
          </p:cNvPr>
          <p:cNvSpPr/>
          <p:nvPr/>
        </p:nvSpPr>
        <p:spPr>
          <a:xfrm>
            <a:off x="2466288" y="4010662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10C5D-54B2-79FA-0C50-936DAF76A9D6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5"/>
              </a:rPr>
              <a:t>SCK CEN/81505064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D4ED7DB-913A-2CE9-9DF6-4E094F819BD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 -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46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32</a:t>
            </a:fld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CEN/81504370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330-E8C9-36F1-682E-FD073437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8" y="947916"/>
            <a:ext cx="10962640" cy="53511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Cros-section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407A4-733A-84FB-4A3D-0099597566E6}"/>
              </a:ext>
            </a:extLst>
          </p:cNvPr>
          <p:cNvSpPr txBox="1"/>
          <p:nvPr/>
        </p:nvSpPr>
        <p:spPr>
          <a:xfrm>
            <a:off x="291522" y="2052444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Note Sloping Roof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92D97-5F3E-32F5-E5A7-8398745F2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654" y="6014021"/>
            <a:ext cx="2648320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FFCB5-C160-9306-610B-DB995D6C2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75" y="4998720"/>
            <a:ext cx="856559" cy="1796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DF40C-F78E-09DC-E298-1726AB5DC61B}"/>
              </a:ext>
            </a:extLst>
          </p:cNvPr>
          <p:cNvSpPr txBox="1"/>
          <p:nvPr/>
        </p:nvSpPr>
        <p:spPr>
          <a:xfrm>
            <a:off x="8476358" y="2631564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Structural Support Roof (~5m apart)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486890-2172-0EAB-B2BF-C421A740F18F}"/>
              </a:ext>
            </a:extLst>
          </p:cNvPr>
          <p:cNvCxnSpPr>
            <a:cxnSpLocks/>
          </p:cNvCxnSpPr>
          <p:nvPr/>
        </p:nvCxnSpPr>
        <p:spPr>
          <a:xfrm flipH="1">
            <a:off x="6454515" y="3093229"/>
            <a:ext cx="2021843" cy="8183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C2A600-0097-80FB-321B-ACA9B9AF3982}"/>
              </a:ext>
            </a:extLst>
          </p:cNvPr>
          <p:cNvCxnSpPr>
            <a:cxnSpLocks/>
          </p:cNvCxnSpPr>
          <p:nvPr/>
        </p:nvCxnSpPr>
        <p:spPr>
          <a:xfrm flipH="1">
            <a:off x="9926320" y="3103455"/>
            <a:ext cx="425713" cy="9097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68487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Segoe UI"/>
              </a:rPr>
              <a:t>Nuclear Facilities (ACC NF)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71A35-FEBE-F1E1-3012-3D746BE83412}"/>
              </a:ext>
            </a:extLst>
          </p:cNvPr>
          <p:cNvSpPr txBox="1"/>
          <p:nvPr/>
        </p:nvSpPr>
        <p:spPr>
          <a:xfrm>
            <a:off x="8628307" y="5942935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QRB place between to maximize height</a:t>
            </a:r>
          </a:p>
        </p:txBody>
      </p:sp>
    </p:spTree>
    <p:extLst>
      <p:ext uri="{BB962C8B-B14F-4D97-AF65-F5344CB8AC3E}">
        <p14:creationId xmlns:p14="http://schemas.microsoft.com/office/powerpoint/2010/main" val="16150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7B1A36-D528-020F-7F81-0CD2CC22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28" y="764943"/>
            <a:ext cx="9735909" cy="583011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 err="1">
                <a:solidFill>
                  <a:srgbClr val="7030A0"/>
                </a:solidFill>
                <a:latin typeface="Segoe UI"/>
              </a:rPr>
              <a:t>ColdBox</a:t>
            </a:r>
            <a:r>
              <a:rPr lang="en-US" b="1" dirty="0">
                <a:solidFill>
                  <a:srgbClr val="7030A0"/>
                </a:solidFill>
                <a:latin typeface="Segoe UI"/>
              </a:rPr>
              <a:t>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33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Cros-Section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4"/>
              </a:rPr>
              <a:t>SCK CEN/81506075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0F035-60C2-D4C6-B7B8-FB85970734C2}"/>
              </a:ext>
            </a:extLst>
          </p:cNvPr>
          <p:cNvSpPr txBox="1"/>
          <p:nvPr/>
        </p:nvSpPr>
        <p:spPr>
          <a:xfrm>
            <a:off x="2368820" y="6032203"/>
            <a:ext cx="1875675" cy="24622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Segoe UI"/>
              </a:rPr>
              <a:t>Coldbox</a:t>
            </a:r>
            <a:r>
              <a:rPr lang="en-US" sz="1000" dirty="0">
                <a:latin typeface="Segoe UI"/>
              </a:rPr>
              <a:t> Room</a:t>
            </a:r>
            <a:endParaRPr lang="en-GB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A9944A-96AE-161A-CA1D-34ED8934E58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612639" y="4185920"/>
            <a:ext cx="195959" cy="728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152065-63E1-0DF2-2545-131482908D8B}"/>
              </a:ext>
            </a:extLst>
          </p:cNvPr>
          <p:cNvSpPr/>
          <p:nvPr/>
        </p:nvSpPr>
        <p:spPr>
          <a:xfrm rot="5400000">
            <a:off x="2372198" y="3475129"/>
            <a:ext cx="1868921" cy="261196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04B47-A3EA-EC54-57D3-7C4398EA9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" y="5061540"/>
            <a:ext cx="856559" cy="1796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2AEA9A-4011-4A50-CC7E-2226EF70861B}"/>
              </a:ext>
            </a:extLst>
          </p:cNvPr>
          <p:cNvSpPr txBox="1"/>
          <p:nvPr/>
        </p:nvSpPr>
        <p:spPr>
          <a:xfrm>
            <a:off x="4808598" y="4683884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Structural Support Roof (~5m apart)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A8C07F-3B76-7922-944B-1083159C5C90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306657" y="4185920"/>
            <a:ext cx="1501941" cy="728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097DF31-C801-3AF2-2159-B818CE8F2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116" y="6183113"/>
            <a:ext cx="181952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-3862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Segoe UI"/>
              </a:rPr>
              <a:t>Separate Cryogenic Compressor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34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-9434" y="451467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4"/>
              </a:rPr>
              <a:t>SCK CEN/81504187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48EFD-4A20-AD73-4B0B-6F24E51F6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69"/>
          <a:stretch/>
        </p:blipFill>
        <p:spPr>
          <a:xfrm>
            <a:off x="4052671" y="505050"/>
            <a:ext cx="5832001" cy="314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BC9C-1439-10C7-58E6-EFEEFE0D58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1" r="2785" b="31305"/>
          <a:stretch/>
        </p:blipFill>
        <p:spPr>
          <a:xfrm>
            <a:off x="4053841" y="3587435"/>
            <a:ext cx="5832000" cy="29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BD9370-5042-CB64-8D89-49C3CDC29A18}"/>
              </a:ext>
            </a:extLst>
          </p:cNvPr>
          <p:cNvSpPr/>
          <p:nvPr/>
        </p:nvSpPr>
        <p:spPr>
          <a:xfrm>
            <a:off x="8514080" y="1357054"/>
            <a:ext cx="965200" cy="207194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DA0D-F8FD-D381-4845-9994815479D0}"/>
              </a:ext>
            </a:extLst>
          </p:cNvPr>
          <p:cNvSpPr/>
          <p:nvPr/>
        </p:nvSpPr>
        <p:spPr>
          <a:xfrm>
            <a:off x="8497833" y="4464973"/>
            <a:ext cx="965200" cy="185625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927E4-E57B-8675-35D7-FF615FC80D20}"/>
              </a:ext>
            </a:extLst>
          </p:cNvPr>
          <p:cNvSpPr txBox="1"/>
          <p:nvPr/>
        </p:nvSpPr>
        <p:spPr>
          <a:xfrm>
            <a:off x="837045" y="197752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Ground Floor – </a:t>
            </a:r>
            <a:r>
              <a:rPr lang="en-US" sz="1200" b="1" dirty="0" err="1">
                <a:latin typeface="Segoe UI"/>
              </a:rPr>
              <a:t>Coldbox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6C183-AFEE-3324-9837-D067B2D732AC}"/>
              </a:ext>
            </a:extLst>
          </p:cNvPr>
          <p:cNvSpPr txBox="1"/>
          <p:nvPr/>
        </p:nvSpPr>
        <p:spPr>
          <a:xfrm>
            <a:off x="800086" y="5393101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Roof - </a:t>
            </a:r>
            <a:r>
              <a:rPr lang="en-US" sz="1200" b="1" dirty="0" err="1">
                <a:latin typeface="Segoe UI"/>
              </a:rPr>
              <a:t>Coldbox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47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-3862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Segoe UI"/>
              </a:rPr>
              <a:t>WARM PIPE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35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48EFD-4A20-AD73-4B0B-6F24E51F6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9"/>
          <a:stretch/>
        </p:blipFill>
        <p:spPr>
          <a:xfrm>
            <a:off x="4052671" y="505050"/>
            <a:ext cx="5832001" cy="314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BC9C-1439-10C7-58E6-EFEEFE0D58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1" r="2785" b="31305"/>
          <a:stretch/>
        </p:blipFill>
        <p:spPr>
          <a:xfrm>
            <a:off x="4053841" y="3587435"/>
            <a:ext cx="5832000" cy="29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BD9370-5042-CB64-8D89-49C3CDC29A18}"/>
              </a:ext>
            </a:extLst>
          </p:cNvPr>
          <p:cNvSpPr/>
          <p:nvPr/>
        </p:nvSpPr>
        <p:spPr>
          <a:xfrm>
            <a:off x="8514080" y="1357054"/>
            <a:ext cx="965200" cy="207194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DA0D-F8FD-D381-4845-9994815479D0}"/>
              </a:ext>
            </a:extLst>
          </p:cNvPr>
          <p:cNvSpPr/>
          <p:nvPr/>
        </p:nvSpPr>
        <p:spPr>
          <a:xfrm>
            <a:off x="8497833" y="4464973"/>
            <a:ext cx="965200" cy="185625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927E4-E57B-8675-35D7-FF615FC80D20}"/>
              </a:ext>
            </a:extLst>
          </p:cNvPr>
          <p:cNvSpPr txBox="1"/>
          <p:nvPr/>
        </p:nvSpPr>
        <p:spPr>
          <a:xfrm>
            <a:off x="762086" y="147890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Through AUB routing (2 wall penetrations)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6C183-AFEE-3324-9837-D067B2D732AC}"/>
              </a:ext>
            </a:extLst>
          </p:cNvPr>
          <p:cNvSpPr txBox="1"/>
          <p:nvPr/>
        </p:nvSpPr>
        <p:spPr>
          <a:xfrm>
            <a:off x="800086" y="5393101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Via Roof (vertical penetration)</a:t>
            </a:r>
          </a:p>
          <a:p>
            <a:pPr algn="ctr"/>
            <a:r>
              <a:rPr lang="en-US" sz="1200" b="1" dirty="0">
                <a:latin typeface="Segoe UI"/>
              </a:rPr>
              <a:t> – more bends, avoid ACC NF SSC</a:t>
            </a:r>
            <a:endParaRPr lang="en-GB" sz="1000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B8580548-50DD-7F0B-0254-0B3A4536F924}"/>
              </a:ext>
            </a:extLst>
          </p:cNvPr>
          <p:cNvSpPr/>
          <p:nvPr/>
        </p:nvSpPr>
        <p:spPr>
          <a:xfrm rot="16200000">
            <a:off x="6376348" y="-966819"/>
            <a:ext cx="213360" cy="51048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04FDE4C-8394-86FD-9A9C-F6E9B2114C66}"/>
              </a:ext>
            </a:extLst>
          </p:cNvPr>
          <p:cNvSpPr/>
          <p:nvPr/>
        </p:nvSpPr>
        <p:spPr>
          <a:xfrm rot="16200000">
            <a:off x="6321353" y="2266114"/>
            <a:ext cx="213360" cy="51048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9434" y="451467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 towards CCB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A498DF-4981-4AD5-83C1-57C85706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3" y="3429000"/>
            <a:ext cx="11239254" cy="3296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B9F5B-FFB8-F8AA-5A18-7718CC1C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778417"/>
            <a:ext cx="10903974" cy="330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7ACAC-347A-725A-EAFB-A06C33632374}"/>
              </a:ext>
            </a:extLst>
          </p:cNvPr>
          <p:cNvSpPr txBox="1"/>
          <p:nvPr/>
        </p:nvSpPr>
        <p:spPr>
          <a:xfrm>
            <a:off x="4867772" y="2394287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Equipment – Move from South Side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04350-5442-4029-8F41-DCD5EEACB45D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4"/>
              </a:rPr>
              <a:t>SCK CEN/81504188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735A3-6D4A-1F19-8F66-A1683D720A20}"/>
              </a:ext>
            </a:extLst>
          </p:cNvPr>
          <p:cNvSpPr/>
          <p:nvPr/>
        </p:nvSpPr>
        <p:spPr>
          <a:xfrm rot="5400000">
            <a:off x="1457675" y="2066320"/>
            <a:ext cx="1250249" cy="11176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19ABA-87AD-6EA6-B440-9320AD728793}"/>
              </a:ext>
            </a:extLst>
          </p:cNvPr>
          <p:cNvSpPr txBox="1"/>
          <p:nvPr/>
        </p:nvSpPr>
        <p:spPr>
          <a:xfrm>
            <a:off x="9216252" y="1444849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North View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050CF-1D9E-1935-8A8D-23FAB7619921}"/>
              </a:ext>
            </a:extLst>
          </p:cNvPr>
          <p:cNvSpPr txBox="1"/>
          <p:nvPr/>
        </p:nvSpPr>
        <p:spPr>
          <a:xfrm>
            <a:off x="9216251" y="4233931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South View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529A9-300E-672B-7548-F3978330EC75}"/>
              </a:ext>
            </a:extLst>
          </p:cNvPr>
          <p:cNvSpPr txBox="1"/>
          <p:nvPr/>
        </p:nvSpPr>
        <p:spPr>
          <a:xfrm>
            <a:off x="1144961" y="3429000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Cold Box Room</a:t>
            </a:r>
            <a:endParaRPr lang="en-GB" sz="1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503BCD-A740-F54C-AF6A-5A3F4C603E19}"/>
              </a:ext>
            </a:extLst>
          </p:cNvPr>
          <p:cNvSpPr/>
          <p:nvPr/>
        </p:nvSpPr>
        <p:spPr>
          <a:xfrm rot="5400000">
            <a:off x="8656242" y="4917524"/>
            <a:ext cx="1483520" cy="11176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C9FC32-B0AF-C372-42EB-C9D50CA44995}"/>
              </a:ext>
            </a:extLst>
          </p:cNvPr>
          <p:cNvSpPr/>
          <p:nvPr/>
        </p:nvSpPr>
        <p:spPr>
          <a:xfrm>
            <a:off x="8970973" y="5334396"/>
            <a:ext cx="701347" cy="460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DCD87-3C4C-6820-843A-9F39756B2BF2}"/>
              </a:ext>
            </a:extLst>
          </p:cNvPr>
          <p:cNvSpPr txBox="1"/>
          <p:nvPr/>
        </p:nvSpPr>
        <p:spPr>
          <a:xfrm>
            <a:off x="6432929" y="5426045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From LTU via RF Gallery</a:t>
            </a:r>
            <a:endParaRPr lang="en-GB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A21551-024C-F257-B2C0-7160B9C1E01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308604" y="5557520"/>
            <a:ext cx="1048756" cy="972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E7E145E-6B57-E0DE-E050-0A8D7733E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8" y="5307200"/>
            <a:ext cx="713564" cy="1496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171086-191E-FB04-F6B4-E36FEEDCA8B0}"/>
              </a:ext>
            </a:extLst>
          </p:cNvPr>
          <p:cNvSpPr txBox="1"/>
          <p:nvPr/>
        </p:nvSpPr>
        <p:spPr>
          <a:xfrm>
            <a:off x="8419522" y="633495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Cold Box Room</a:t>
            </a:r>
            <a:endParaRPr lang="en-GB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2F9E7-B2F6-42B3-7E9B-B27314750952}"/>
              </a:ext>
            </a:extLst>
          </p:cNvPr>
          <p:cNvSpPr txBox="1"/>
          <p:nvPr/>
        </p:nvSpPr>
        <p:spPr>
          <a:xfrm>
            <a:off x="10903974" y="342215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6"/>
              </a:rPr>
              <a:t>SCK CEN/81506074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C2E3B-E90F-F61F-C4F9-C56772A83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36</a:t>
            </a:fld>
            <a:endParaRPr lang="en-BE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EC0B0AC-95B4-2C84-387D-975344984F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81963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 – side views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1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4a. QRB Move In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49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38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Dark Gray Capsule">
                <a:extLst>
                  <a:ext uri="{FF2B5EF4-FFF2-40B4-BE49-F238E27FC236}">
                    <a16:creationId xmlns:a16="http://schemas.microsoft.com/office/drawing/2014/main" id="{4FF77C1A-2988-5A71-58B2-E8051DA098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593419"/>
                  </p:ext>
                </p:extLst>
              </p:nvPr>
            </p:nvGraphicFramePr>
            <p:xfrm rot="5400000">
              <a:off x="7267467" y="1836"/>
              <a:ext cx="1096690" cy="242762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96690" cy="24276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2289" ay="-1603226" az="304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02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Dark Gray Capsule">
                <a:extLst>
                  <a:ext uri="{FF2B5EF4-FFF2-40B4-BE49-F238E27FC236}">
                    <a16:creationId xmlns:a16="http://schemas.microsoft.com/office/drawing/2014/main" id="{4FF77C1A-2988-5A71-58B2-E8051DA098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267467" y="1836"/>
                <a:ext cx="1096690" cy="2427623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Dark Gray Capsule">
                <a:extLst>
                  <a:ext uri="{FF2B5EF4-FFF2-40B4-BE49-F238E27FC236}">
                    <a16:creationId xmlns:a16="http://schemas.microsoft.com/office/drawing/2014/main" id="{D99E491C-4662-D8F5-E1AA-57CF12ACED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538077"/>
                  </p:ext>
                </p:extLst>
              </p:nvPr>
            </p:nvGraphicFramePr>
            <p:xfrm rot="5400000">
              <a:off x="9638482" y="433960"/>
              <a:ext cx="1071600" cy="153559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71600" cy="15355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6428176" ay="-640840" az="-18606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10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Dark Gray Capsule">
                <a:extLst>
                  <a:ext uri="{FF2B5EF4-FFF2-40B4-BE49-F238E27FC236}">
                    <a16:creationId xmlns:a16="http://schemas.microsoft.com/office/drawing/2014/main" id="{D99E491C-4662-D8F5-E1AA-57CF12ACED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638482" y="433960"/>
                <a:ext cx="1071600" cy="1535591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B8988B-D41B-DEF6-E95C-25AE112CFCDF}"/>
              </a:ext>
            </a:extLst>
          </p:cNvPr>
          <p:cNvSpPr txBox="1"/>
          <p:nvPr/>
        </p:nvSpPr>
        <p:spPr>
          <a:xfrm>
            <a:off x="9666105" y="1763779"/>
            <a:ext cx="152770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Segoe UI"/>
              </a:rPr>
              <a:t>D = 3.5-4m</a:t>
            </a:r>
            <a:endParaRPr lang="en-GB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1CF709-C3D4-A37D-A112-C04F8ED8F31B}"/>
              </a:ext>
            </a:extLst>
          </p:cNvPr>
          <p:cNvSpPr txBox="1"/>
          <p:nvPr/>
        </p:nvSpPr>
        <p:spPr>
          <a:xfrm>
            <a:off x="7165815" y="1763779"/>
            <a:ext cx="152770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Segoe UI"/>
              </a:rPr>
              <a:t>L = 11m</a:t>
            </a:r>
            <a:endParaRPr lang="en-GB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99C9CD-4228-76BC-7BBD-A977E04F161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5"/>
              </a:rPr>
              <a:t>SCK CEN/81790617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7C9C-E69B-E557-C6B4-600B59D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11081201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Cold Box - Dimensions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4CAE2-85E1-AA99-50A3-72437F73C35A}"/>
              </a:ext>
            </a:extLst>
          </p:cNvPr>
          <p:cNvSpPr txBox="1"/>
          <p:nvPr/>
        </p:nvSpPr>
        <p:spPr>
          <a:xfrm>
            <a:off x="249382" y="840509"/>
            <a:ext cx="36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Cold Box is largest item of QRB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7006EC-8456-2785-2F66-EEAF9714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91" y="1436732"/>
            <a:ext cx="5297815" cy="24807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39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CEN/81790617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>
            <a:spLocks noChangeAspect="1"/>
          </p:cNvSpPr>
          <p:nvPr/>
        </p:nvSpPr>
        <p:spPr>
          <a:xfrm>
            <a:off x="317516" y="2210671"/>
            <a:ext cx="6247059" cy="4344600"/>
          </a:xfrm>
          <a:prstGeom prst="rect">
            <a:avLst/>
          </a:prstGeom>
          <a:blipFill>
            <a:blip r:embed="rId4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C50305BB-E42C-A52C-286E-B8A59C6260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113725" y="1186480"/>
              <a:ext cx="439839" cy="94034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439839" cy="9403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C50305BB-E42C-A52C-286E-B8A59C626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113725" y="1186480"/>
                <a:ext cx="439839" cy="940344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Capsule">
                <a:extLst>
                  <a:ext uri="{FF2B5EF4-FFF2-40B4-BE49-F238E27FC236}">
                    <a16:creationId xmlns:a16="http://schemas.microsoft.com/office/drawing/2014/main" id="{B31B4BA9-FB88-08FD-A23B-92832106A9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2700585" y="1186480"/>
              <a:ext cx="439838" cy="940345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439838" cy="94034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Capsule">
                <a:extLst>
                  <a:ext uri="{FF2B5EF4-FFF2-40B4-BE49-F238E27FC236}">
                    <a16:creationId xmlns:a16="http://schemas.microsoft.com/office/drawing/2014/main" id="{B31B4BA9-FB88-08FD-A23B-9283210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2700585" y="1186480"/>
                <a:ext cx="439838" cy="940345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4BD9B2E-D269-59A4-3160-E2A0C8C8D2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241190" y="2620204"/>
              <a:ext cx="399709" cy="754850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399709" cy="75485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50155" ay="4534545" az="83049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37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4BD9B2E-D269-59A4-3160-E2A0C8C8D2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3241190" y="2620204"/>
                <a:ext cx="399709" cy="754850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B015C6-ADBF-71D7-6D3A-B1C91B62294D}"/>
              </a:ext>
            </a:extLst>
          </p:cNvPr>
          <p:cNvSpPr txBox="1"/>
          <p:nvPr/>
        </p:nvSpPr>
        <p:spPr>
          <a:xfrm>
            <a:off x="10352033" y="1707333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12 m available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7DAB9-989C-CF3D-707C-31EEB259E978}"/>
              </a:ext>
            </a:extLst>
          </p:cNvPr>
          <p:cNvSpPr txBox="1"/>
          <p:nvPr/>
        </p:nvSpPr>
        <p:spPr>
          <a:xfrm>
            <a:off x="3932577" y="2846109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QRB  Move-in</a:t>
            </a:r>
            <a:endParaRPr lang="en-GB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D3EDAA-CAB8-C190-3E97-6A6F887C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6" y="4027871"/>
            <a:ext cx="5297815" cy="24807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ark Gray Capsule">
                <a:extLst>
                  <a:ext uri="{FF2B5EF4-FFF2-40B4-BE49-F238E27FC236}">
                    <a16:creationId xmlns:a16="http://schemas.microsoft.com/office/drawing/2014/main" id="{3DC3D82F-253C-EAD1-B91C-1A7CB4BAF2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441872" y="68286"/>
              <a:ext cx="1077118" cy="2933783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077118" cy="293378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37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ark Gray Capsule">
                <a:extLst>
                  <a:ext uri="{FF2B5EF4-FFF2-40B4-BE49-F238E27FC236}">
                    <a16:creationId xmlns:a16="http://schemas.microsoft.com/office/drawing/2014/main" id="{3DC3D82F-253C-EAD1-B91C-1A7CB4BAF2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8441872" y="68286"/>
                <a:ext cx="1077118" cy="293378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Dark Gray Capsule">
                <a:extLst>
                  <a:ext uri="{FF2B5EF4-FFF2-40B4-BE49-F238E27FC236}">
                    <a16:creationId xmlns:a16="http://schemas.microsoft.com/office/drawing/2014/main" id="{3AE13520-8EED-1085-D59F-4B3CD8EDB3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492725" y="3757883"/>
              <a:ext cx="1143210" cy="1250177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143210" cy="125017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5521577" ay="-216748" az="364075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47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Dark Gray Capsule">
                <a:extLst>
                  <a:ext uri="{FF2B5EF4-FFF2-40B4-BE49-F238E27FC236}">
                    <a16:creationId xmlns:a16="http://schemas.microsoft.com/office/drawing/2014/main" id="{3AE13520-8EED-1085-D59F-4B3CD8EDB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492725" y="3757883"/>
                <a:ext cx="1143210" cy="1250177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7ED9EAE-DBB8-657A-6690-06628D292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3" t="1" r="41560" b="34693"/>
          <a:stretch/>
        </p:blipFill>
        <p:spPr>
          <a:xfrm>
            <a:off x="129671" y="5660744"/>
            <a:ext cx="928539" cy="107165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170AD5-A175-8728-1EA6-4F6E5A9DB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3" t="1" r="41560" b="34693"/>
          <a:stretch/>
        </p:blipFill>
        <p:spPr>
          <a:xfrm>
            <a:off x="151623" y="1340743"/>
            <a:ext cx="928539" cy="1071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Dark Gray Capsule">
                <a:extLst>
                  <a:ext uri="{FF2B5EF4-FFF2-40B4-BE49-F238E27FC236}">
                    <a16:creationId xmlns:a16="http://schemas.microsoft.com/office/drawing/2014/main" id="{9A060CD8-CE43-6C94-4A65-B59F291021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41957" y="1490535"/>
              <a:ext cx="547869" cy="62343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47869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Dark Gray Capsule">
                <a:extLst>
                  <a:ext uri="{FF2B5EF4-FFF2-40B4-BE49-F238E27FC236}">
                    <a16:creationId xmlns:a16="http://schemas.microsoft.com/office/drawing/2014/main" id="{9A060CD8-CE43-6C94-4A65-B59F29102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341957" y="1490535"/>
                <a:ext cx="547869" cy="62343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7401B949-D833-B521-7992-B98914F19D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43000" y="5719353"/>
              <a:ext cx="547869" cy="62343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47869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7401B949-D833-B521-7992-B98914F19D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343000" y="5719353"/>
                <a:ext cx="547869" cy="623436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B7898-1833-0F74-5367-FB61ADCD461E}"/>
              </a:ext>
            </a:extLst>
          </p:cNvPr>
          <p:cNvCxnSpPr>
            <a:cxnSpLocks/>
          </p:cNvCxnSpPr>
          <p:nvPr/>
        </p:nvCxnSpPr>
        <p:spPr>
          <a:xfrm>
            <a:off x="7142480" y="2227529"/>
            <a:ext cx="3586480" cy="26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D81901-DDD9-8BE1-90BA-3D401D7C982A}"/>
              </a:ext>
            </a:extLst>
          </p:cNvPr>
          <p:cNvCxnSpPr>
            <a:cxnSpLocks/>
          </p:cNvCxnSpPr>
          <p:nvPr/>
        </p:nvCxnSpPr>
        <p:spPr>
          <a:xfrm>
            <a:off x="7116868" y="5042248"/>
            <a:ext cx="3586480" cy="26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526943-8233-4EF8-2477-2BC1E8555397}"/>
              </a:ext>
            </a:extLst>
          </p:cNvPr>
          <p:cNvSpPr txBox="1"/>
          <p:nvPr/>
        </p:nvSpPr>
        <p:spPr>
          <a:xfrm>
            <a:off x="5512509" y="149392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QRB</a:t>
            </a:r>
          </a:p>
          <a:p>
            <a:pPr algn="ctr"/>
            <a:r>
              <a:rPr lang="en-US" sz="1200" b="1" dirty="0">
                <a:latin typeface="Segoe UI"/>
              </a:rPr>
              <a:t>Transport Positioning</a:t>
            </a:r>
            <a:endParaRPr lang="en-GB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771B2-96DF-B068-241B-B5E14031D2CA}"/>
              </a:ext>
            </a:extLst>
          </p:cNvPr>
          <p:cNvSpPr txBox="1"/>
          <p:nvPr/>
        </p:nvSpPr>
        <p:spPr>
          <a:xfrm>
            <a:off x="10346778" y="4103992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Flatbed + Crane</a:t>
            </a:r>
            <a:endParaRPr lang="en-GB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88865-DA12-542D-C124-0FA2D5E620B7}"/>
              </a:ext>
            </a:extLst>
          </p:cNvPr>
          <p:cNvSpPr txBox="1"/>
          <p:nvPr/>
        </p:nvSpPr>
        <p:spPr>
          <a:xfrm>
            <a:off x="8739752" y="128732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/>
              </a:rPr>
              <a:t>QRB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2F99A7-8E59-F120-4F33-B7CA8021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5325099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Cold Box - Transporting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D9F3-35B4-8612-C9D1-991641D22DDA}"/>
              </a:ext>
            </a:extLst>
          </p:cNvPr>
          <p:cNvSpPr txBox="1"/>
          <p:nvPr/>
        </p:nvSpPr>
        <p:spPr>
          <a:xfrm>
            <a:off x="8271012" y="1564873"/>
            <a:ext cx="1527706" cy="430887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/>
              </a:rPr>
              <a:t>L = 11m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Segoe UI"/>
              </a:rPr>
              <a:t>D=3.5-4m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AA3673-C893-5A23-7605-9F63AE168586}"/>
              </a:ext>
            </a:extLst>
          </p:cNvPr>
          <p:cNvSpPr/>
          <p:nvPr/>
        </p:nvSpPr>
        <p:spPr>
          <a:xfrm>
            <a:off x="90368" y="287704"/>
            <a:ext cx="2064832" cy="19719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80726-3066-70AF-55F3-DEEB4A4B3637}"/>
              </a:ext>
            </a:extLst>
          </p:cNvPr>
          <p:cNvSpPr/>
          <p:nvPr/>
        </p:nvSpPr>
        <p:spPr>
          <a:xfrm>
            <a:off x="4284085" y="214761"/>
            <a:ext cx="1531244" cy="19719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D3DA26-8DA5-B1F8-4F8D-3117769FF087}"/>
              </a:ext>
            </a:extLst>
          </p:cNvPr>
          <p:cNvSpPr/>
          <p:nvPr/>
        </p:nvSpPr>
        <p:spPr>
          <a:xfrm>
            <a:off x="2169270" y="2732848"/>
            <a:ext cx="9630007" cy="3509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1339-8716-9999-DF25-C8B8D176B0E2}"/>
              </a:ext>
            </a:extLst>
          </p:cNvPr>
          <p:cNvGrpSpPr/>
          <p:nvPr/>
        </p:nvGrpSpPr>
        <p:grpSpPr>
          <a:xfrm>
            <a:off x="186931" y="678433"/>
            <a:ext cx="10948773" cy="5028472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9B9EBB8-D9FA-8074-2654-8E4C62ED619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EE1E76-7BD3-36FD-D4BD-56269C9906F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63C863-D840-B1D8-FCA0-8FA8EBFA7CEC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CE48782-41FC-CEE4-B91F-807C3D8B567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D43D1816-BF4D-4849-1122-175B581BACA5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A3A622-7A3E-A844-29B2-24BC00CE00C7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E3077B-C4E5-997F-81C1-7145601962EB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2A9C46D1-A35C-B57A-D9F7-995C0AF10B4C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A465-841A-9AB7-180B-E8BD9DAE5279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4CB762DF-DD8D-F056-C5AE-8304B834D8D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58ADD3-AF90-342D-55BF-764E4A3F602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007DD-0C79-5D9F-AA15-0363E53E7268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C17F34B4-36A3-114A-48CD-DCA52F29EC1B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438C9D-ED3F-CCB8-5502-3763EF613850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973D3-E483-7F3F-0DE1-DC4AFA2DC4D2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4C20C5-3249-470C-58E1-E191BB9E20CF}"/>
                  </a:ext>
                </a:extLst>
              </p:cNvPr>
              <p:cNvGrpSpPr/>
              <p:nvPr/>
            </p:nvGrpSpPr>
            <p:grpSpPr>
              <a:xfrm>
                <a:off x="3788655" y="1911651"/>
                <a:ext cx="1054426" cy="497793"/>
                <a:chOff x="2325441" y="1053538"/>
                <a:chExt cx="1054426" cy="497793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CEB0C97-F36B-2BFB-A790-4137B49E355A}"/>
                    </a:ext>
                  </a:extLst>
                </p:cNvPr>
                <p:cNvSpPr/>
                <p:nvPr/>
              </p:nvSpPr>
              <p:spPr>
                <a:xfrm rot="16200000">
                  <a:off x="2745662" y="1213708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47662EA-092E-E28B-66A8-E9B8A7233AA3}"/>
                    </a:ext>
                  </a:extLst>
                </p:cNvPr>
                <p:cNvSpPr/>
                <p:nvPr/>
              </p:nvSpPr>
              <p:spPr>
                <a:xfrm rot="16200000">
                  <a:off x="2446808" y="1213709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646F96A-A946-9933-7BE4-CED1B4248CFA}"/>
                    </a:ext>
                  </a:extLst>
                </p:cNvPr>
                <p:cNvSpPr/>
                <p:nvPr/>
              </p:nvSpPr>
              <p:spPr>
                <a:xfrm rot="16200000">
                  <a:off x="3044516" y="1213708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B787A03-16B2-09E0-A736-D635B48D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77F715-F854-081E-0023-E045C3848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1F7BE0-409D-D8C8-CBE0-4F5188D4486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962B3E-442E-AEF0-63CB-8035AEF40D1A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26426A-C61C-66A6-B7BD-6FFF796C1B1E}"/>
              </a:ext>
            </a:extLst>
          </p:cNvPr>
          <p:cNvGrpSpPr/>
          <p:nvPr/>
        </p:nvGrpSpPr>
        <p:grpSpPr>
          <a:xfrm>
            <a:off x="6404623" y="3640209"/>
            <a:ext cx="190083" cy="703807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791508EE-8893-99C5-AD90-B9BFCAB74333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E30A8-64D6-DF5D-F7D1-1BBDE18E147B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8FAB5-DC64-9825-2E4F-5408BAEC08C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AC59DA-C37A-3FA5-241E-BED6042514C1}"/>
              </a:ext>
            </a:extLst>
          </p:cNvPr>
          <p:cNvGrpSpPr/>
          <p:nvPr/>
        </p:nvGrpSpPr>
        <p:grpSpPr>
          <a:xfrm>
            <a:off x="8102453" y="3632777"/>
            <a:ext cx="190083" cy="703807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47F7529A-9ACE-7672-9FEA-811316C91E1C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C0102B-4BAA-9A12-4017-A6A0B3C0319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E8D68E-F59F-1CBB-A131-686F5E5F2FC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4470E6-72EE-5B6E-049E-BCF9EE45BAAD}"/>
              </a:ext>
            </a:extLst>
          </p:cNvPr>
          <p:cNvGrpSpPr/>
          <p:nvPr/>
        </p:nvGrpSpPr>
        <p:grpSpPr>
          <a:xfrm>
            <a:off x="9832647" y="3676969"/>
            <a:ext cx="190083" cy="703807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8295712C-8063-A667-ECEE-34A1B03E9C0A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E44E3B0-B91F-1752-351D-825C12F1B54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4850FC-2FBF-3456-AB8C-3A4824F45B6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19CE8DA5-4C05-6C86-223E-7288A7CF423D}"/>
              </a:ext>
            </a:extLst>
          </p:cNvPr>
          <p:cNvSpPr/>
          <p:nvPr/>
        </p:nvSpPr>
        <p:spPr>
          <a:xfrm>
            <a:off x="8189897" y="3467772"/>
            <a:ext cx="1804925" cy="24004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CC22D-B105-330B-1ADC-E522728139E0}"/>
              </a:ext>
            </a:extLst>
          </p:cNvPr>
          <p:cNvSpPr txBox="1"/>
          <p:nvPr/>
        </p:nvSpPr>
        <p:spPr>
          <a:xfrm>
            <a:off x="6842138" y="3718558"/>
            <a:ext cx="5438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B2C25F-98BF-F3FF-91FC-F8A5A5571428}"/>
              </a:ext>
            </a:extLst>
          </p:cNvPr>
          <p:cNvSpPr txBox="1"/>
          <p:nvPr/>
        </p:nvSpPr>
        <p:spPr>
          <a:xfrm>
            <a:off x="8955919" y="3752730"/>
            <a:ext cx="5438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1F7499-EA59-AEE6-88F4-E28798C5A1C3}"/>
              </a:ext>
            </a:extLst>
          </p:cNvPr>
          <p:cNvSpPr txBox="1"/>
          <p:nvPr/>
        </p:nvSpPr>
        <p:spPr>
          <a:xfrm>
            <a:off x="10579778" y="3782647"/>
            <a:ext cx="527381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6C96B4-2438-38DA-8394-691BF3496BF3}"/>
              </a:ext>
            </a:extLst>
          </p:cNvPr>
          <p:cNvSpPr txBox="1"/>
          <p:nvPr/>
        </p:nvSpPr>
        <p:spPr>
          <a:xfrm rot="16200000">
            <a:off x="4778234" y="2713356"/>
            <a:ext cx="56946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5877-85D0-A4CB-3316-8B2DB71B2D0C}"/>
              </a:ext>
            </a:extLst>
          </p:cNvPr>
          <p:cNvSpPr txBox="1"/>
          <p:nvPr/>
        </p:nvSpPr>
        <p:spPr>
          <a:xfrm>
            <a:off x="4783770" y="1275717"/>
            <a:ext cx="54018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QRB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8CB38D-24C8-5954-7FDA-652A46375467}"/>
              </a:ext>
            </a:extLst>
          </p:cNvPr>
          <p:cNvSpPr txBox="1"/>
          <p:nvPr/>
        </p:nvSpPr>
        <p:spPr>
          <a:xfrm>
            <a:off x="752983" y="1284786"/>
            <a:ext cx="5621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WCS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5A00BB-4D0C-21A9-ECD1-5C162125B525}"/>
              </a:ext>
            </a:extLst>
          </p:cNvPr>
          <p:cNvSpPr txBox="1"/>
          <p:nvPr/>
        </p:nvSpPr>
        <p:spPr>
          <a:xfrm rot="16200000">
            <a:off x="3593296" y="1670730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B0035-3D0C-A18F-8D8E-D7D7C01B62F4}"/>
              </a:ext>
            </a:extLst>
          </p:cNvPr>
          <p:cNvSpPr txBox="1"/>
          <p:nvPr/>
        </p:nvSpPr>
        <p:spPr>
          <a:xfrm rot="16200000">
            <a:off x="2434419" y="1678788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0815C5-B64B-5609-52C3-6237613A4BDF}"/>
              </a:ext>
            </a:extLst>
          </p:cNvPr>
          <p:cNvSpPr txBox="1"/>
          <p:nvPr/>
        </p:nvSpPr>
        <p:spPr>
          <a:xfrm rot="16200000">
            <a:off x="3015320" y="1670730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994FA2-F608-8DEC-311E-FE2AD8F60106}"/>
              </a:ext>
            </a:extLst>
          </p:cNvPr>
          <p:cNvCxnSpPr/>
          <p:nvPr/>
        </p:nvCxnSpPr>
        <p:spPr>
          <a:xfrm>
            <a:off x="5418005" y="3260505"/>
            <a:ext cx="5543784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B21F3-14CF-B03A-9166-2B6F4486B955}"/>
              </a:ext>
            </a:extLst>
          </p:cNvPr>
          <p:cNvCxnSpPr>
            <a:cxnSpLocks/>
          </p:cNvCxnSpPr>
          <p:nvPr/>
        </p:nvCxnSpPr>
        <p:spPr>
          <a:xfrm flipH="1">
            <a:off x="5504624" y="3162687"/>
            <a:ext cx="544596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AAAA64-EF83-7312-3DF5-A09F464E0016}"/>
              </a:ext>
            </a:extLst>
          </p:cNvPr>
          <p:cNvCxnSpPr>
            <a:cxnSpLocks/>
          </p:cNvCxnSpPr>
          <p:nvPr/>
        </p:nvCxnSpPr>
        <p:spPr>
          <a:xfrm flipH="1">
            <a:off x="5587350" y="3057218"/>
            <a:ext cx="5374439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4F1DA7-B1D5-E33D-CF13-205DE4DE87FC}"/>
              </a:ext>
            </a:extLst>
          </p:cNvPr>
          <p:cNvSpPr txBox="1"/>
          <p:nvPr/>
        </p:nvSpPr>
        <p:spPr>
          <a:xfrm>
            <a:off x="6870501" y="5164758"/>
            <a:ext cx="48712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AF9EE5-76BF-5137-6C89-91125E08746A}"/>
              </a:ext>
            </a:extLst>
          </p:cNvPr>
          <p:cNvSpPr txBox="1"/>
          <p:nvPr/>
        </p:nvSpPr>
        <p:spPr>
          <a:xfrm>
            <a:off x="8901432" y="5172840"/>
            <a:ext cx="48712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04C235-2D5A-9BAF-B15E-6CAD7EC050C1}"/>
              </a:ext>
            </a:extLst>
          </p:cNvPr>
          <p:cNvSpPr txBox="1"/>
          <p:nvPr/>
        </p:nvSpPr>
        <p:spPr>
          <a:xfrm>
            <a:off x="9455275" y="5812013"/>
            <a:ext cx="68475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QCELL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E9F92-F9DC-4D4C-ACDA-3031F637F8C5}"/>
              </a:ext>
            </a:extLst>
          </p:cNvPr>
          <p:cNvSpPr txBox="1"/>
          <p:nvPr/>
        </p:nvSpPr>
        <p:spPr>
          <a:xfrm>
            <a:off x="7457483" y="2765722"/>
            <a:ext cx="56031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WPS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4729164-3993-4BFC-AC44-D1725B3ECD81}"/>
              </a:ext>
            </a:extLst>
          </p:cNvPr>
          <p:cNvSpPr txBox="1"/>
          <p:nvPr/>
        </p:nvSpPr>
        <p:spPr>
          <a:xfrm>
            <a:off x="5740063" y="547902"/>
            <a:ext cx="2204151" cy="7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Cryoplant &amp;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40ED44-D59D-B2D5-1EF6-204D6229FA02}"/>
              </a:ext>
            </a:extLst>
          </p:cNvPr>
          <p:cNvSpPr txBox="1"/>
          <p:nvPr/>
        </p:nvSpPr>
        <p:spPr>
          <a:xfrm>
            <a:off x="3270374" y="2745585"/>
            <a:ext cx="163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Backbone (QDB)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4EBD95-A924-D75E-3C97-D47B90321F05}"/>
              </a:ext>
            </a:extLst>
          </p:cNvPr>
          <p:cNvSpPr txBox="1"/>
          <p:nvPr/>
        </p:nvSpPr>
        <p:spPr>
          <a:xfrm>
            <a:off x="4776387" y="5142480"/>
            <a:ext cx="1847404" cy="42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Cryomodules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8CCE0-D71F-0558-4B24-87C75FF3E10C}"/>
              </a:ext>
            </a:extLst>
          </p:cNvPr>
          <p:cNvSpPr txBox="1"/>
          <p:nvPr/>
        </p:nvSpPr>
        <p:spPr>
          <a:xfrm>
            <a:off x="57926" y="295014"/>
            <a:ext cx="61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/>
              </a:rPr>
              <a:t>CCB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F0D88-7C02-3092-E74B-FF5DC485DC09}"/>
              </a:ext>
            </a:extLst>
          </p:cNvPr>
          <p:cNvSpPr txBox="1"/>
          <p:nvPr/>
        </p:nvSpPr>
        <p:spPr>
          <a:xfrm>
            <a:off x="4257814" y="287704"/>
            <a:ext cx="110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Segoe UI"/>
              </a:rPr>
              <a:t>AUB.xxx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323DF-DD80-96AC-11B0-662D76101731}"/>
              </a:ext>
            </a:extLst>
          </p:cNvPr>
          <p:cNvSpPr txBox="1"/>
          <p:nvPr/>
        </p:nvSpPr>
        <p:spPr>
          <a:xfrm>
            <a:off x="2193169" y="2733775"/>
            <a:ext cx="58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/>
              </a:rPr>
              <a:t>LTU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461FE-0300-4ACC-EBE7-FB2D6D98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36"/>
          <a:stretch/>
        </p:blipFill>
        <p:spPr>
          <a:xfrm>
            <a:off x="9086074" y="865101"/>
            <a:ext cx="2729464" cy="1616284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9F1B01-A587-D4A9-C62B-9F9C86F48839}"/>
              </a:ext>
            </a:extLst>
          </p:cNvPr>
          <p:cNvCxnSpPr/>
          <p:nvPr/>
        </p:nvCxnSpPr>
        <p:spPr>
          <a:xfrm rot="5400000">
            <a:off x="4884539" y="2747505"/>
            <a:ext cx="1030561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AE786-0E28-3DA2-C2BD-AFF81CA34AC4}"/>
              </a:ext>
            </a:extLst>
          </p:cNvPr>
          <p:cNvCxnSpPr>
            <a:cxnSpLocks/>
          </p:cNvCxnSpPr>
          <p:nvPr/>
        </p:nvCxnSpPr>
        <p:spPr>
          <a:xfrm flipV="1">
            <a:off x="5497638" y="2230144"/>
            <a:ext cx="0" cy="917267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BF5270-A04B-7B43-5469-CAC58263F920}"/>
              </a:ext>
            </a:extLst>
          </p:cNvPr>
          <p:cNvCxnSpPr>
            <a:cxnSpLocks/>
          </p:cNvCxnSpPr>
          <p:nvPr/>
        </p:nvCxnSpPr>
        <p:spPr>
          <a:xfrm flipV="1">
            <a:off x="5603107" y="2232225"/>
            <a:ext cx="0" cy="82499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30E8F-5CDA-25A6-5164-E365505F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54"/>
            <a:ext cx="12192000" cy="5692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7ACAC-347A-725A-EAFB-A06C33632374}"/>
              </a:ext>
            </a:extLst>
          </p:cNvPr>
          <p:cNvSpPr txBox="1"/>
          <p:nvPr/>
        </p:nvSpPr>
        <p:spPr>
          <a:xfrm>
            <a:off x="7153201" y="278858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Equipment – Move from South Side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04350-5442-4029-8F41-DCD5EEACB45D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CEN/81504499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A8D43-AB2A-E577-BCC3-CAB9B6B1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728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7E744ED5-8DAE-C864-2542-16B8327C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78" b="19340"/>
          <a:stretch/>
        </p:blipFill>
        <p:spPr>
          <a:xfrm>
            <a:off x="6030251" y="2060150"/>
            <a:ext cx="5467874" cy="18835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188E83-4F64-7E31-39BC-E3B75FAC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78" b="19340"/>
          <a:stretch/>
        </p:blipFill>
        <p:spPr>
          <a:xfrm>
            <a:off x="268947" y="2060150"/>
            <a:ext cx="5467874" cy="18835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49156999-1690-A9D4-4E99-26CB70F5E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3872974"/>
                  </p:ext>
                </p:extLst>
              </p:nvPr>
            </p:nvGraphicFramePr>
            <p:xfrm rot="10800000">
              <a:off x="3556255" y="3102904"/>
              <a:ext cx="547868" cy="623436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547868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49156999-1690-A9D4-4E99-26CB70F5E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3556255" y="3102904"/>
                <a:ext cx="547868" cy="62343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ark Gray Capsule">
                <a:extLst>
                  <a:ext uri="{FF2B5EF4-FFF2-40B4-BE49-F238E27FC236}">
                    <a16:creationId xmlns:a16="http://schemas.microsoft.com/office/drawing/2014/main" id="{1B5C519D-A2F6-7903-8EE4-34A435D75F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730979"/>
                  </p:ext>
                </p:extLst>
              </p:nvPr>
            </p:nvGraphicFramePr>
            <p:xfrm rot="5400000">
              <a:off x="9416105" y="2993818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ark Gray Capsule">
                <a:extLst>
                  <a:ext uri="{FF2B5EF4-FFF2-40B4-BE49-F238E27FC236}">
                    <a16:creationId xmlns:a16="http://schemas.microsoft.com/office/drawing/2014/main" id="{1B5C519D-A2F6-7903-8EE4-34A435D75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416105" y="2993818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DD12AF6-AD0B-BFAE-FC7A-F6213380EE59}"/>
              </a:ext>
            </a:extLst>
          </p:cNvPr>
          <p:cNvGrpSpPr/>
          <p:nvPr/>
        </p:nvGrpSpPr>
        <p:grpSpPr>
          <a:xfrm>
            <a:off x="5973749" y="4742748"/>
            <a:ext cx="5467874" cy="1883576"/>
            <a:chOff x="5973749" y="4525476"/>
            <a:chExt cx="5467874" cy="188357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A57E553-F683-10F6-70EC-2BC2F11A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78" b="19340"/>
            <a:stretch/>
          </p:blipFill>
          <p:spPr>
            <a:xfrm>
              <a:off x="5973749" y="4525476"/>
              <a:ext cx="5467874" cy="18835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 descr="Dark Gray Capsule">
                  <a:extLst>
                    <a:ext uri="{FF2B5EF4-FFF2-40B4-BE49-F238E27FC236}">
                      <a16:creationId xmlns:a16="http://schemas.microsoft.com/office/drawing/2014/main" id="{27C910AA-AA09-CC7B-65D9-41035CC3C2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03880568"/>
                    </p:ext>
                  </p:extLst>
                </p:nvPr>
              </p:nvGraphicFramePr>
              <p:xfrm rot="5400000">
                <a:off x="9427475" y="5420648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258976" ay="2934658" az="-1039080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 descr="Dark Gray Capsule">
                  <a:extLst>
                    <a:ext uri="{FF2B5EF4-FFF2-40B4-BE49-F238E27FC236}">
                      <a16:creationId xmlns:a16="http://schemas.microsoft.com/office/drawing/2014/main" id="{27C910AA-AA09-CC7B-65D9-41035CC3C2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9427475" y="5637920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" name="3D Model 15" descr="Dark Gray Capsule">
                  <a:extLst>
                    <a:ext uri="{FF2B5EF4-FFF2-40B4-BE49-F238E27FC236}">
                      <a16:creationId xmlns:a16="http://schemas.microsoft.com/office/drawing/2014/main" id="{445F8036-F417-EC9E-7F16-B59481685D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2207759"/>
                    </p:ext>
                  </p:extLst>
                </p:nvPr>
              </p:nvGraphicFramePr>
              <p:xfrm rot="5400000">
                <a:off x="8057074" y="5350093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258976" ay="2934658" az="-1039080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" name="3D Model 15" descr="Dark Gray Capsule">
                  <a:extLst>
                    <a:ext uri="{FF2B5EF4-FFF2-40B4-BE49-F238E27FC236}">
                      <a16:creationId xmlns:a16="http://schemas.microsoft.com/office/drawing/2014/main" id="{445F8036-F417-EC9E-7F16-B59481685D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8057074" y="5567365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p:sp>
          <p:nvSpPr>
            <p:cNvPr id="19" name="Arrow: Curved Down 18">
              <a:extLst>
                <a:ext uri="{FF2B5EF4-FFF2-40B4-BE49-F238E27FC236}">
                  <a16:creationId xmlns:a16="http://schemas.microsoft.com/office/drawing/2014/main" id="{009191CF-5794-E4BD-CEEE-7E8EC8B0C344}"/>
                </a:ext>
              </a:extLst>
            </p:cNvPr>
            <p:cNvSpPr/>
            <p:nvPr/>
          </p:nvSpPr>
          <p:spPr>
            <a:xfrm flipH="1">
              <a:off x="8164943" y="5054315"/>
              <a:ext cx="1551711" cy="680622"/>
            </a:xfrm>
            <a:prstGeom prst="curved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0ADE1E-D3F2-75D7-1DB8-1A4E3B7E7F64}"/>
              </a:ext>
            </a:extLst>
          </p:cNvPr>
          <p:cNvSpPr txBox="1"/>
          <p:nvPr/>
        </p:nvSpPr>
        <p:spPr>
          <a:xfrm>
            <a:off x="10534632" y="4770960"/>
            <a:ext cx="963493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/>
              </a:rPr>
              <a:t>NEEDS CRANE</a:t>
            </a:r>
            <a:endParaRPr lang="en-GB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B4149-E43C-9E49-9197-E7349C33D011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6"/>
              </a:rPr>
              <a:t>SCK CEN/81504499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6A96DF-CFC6-F6E0-F2DA-200ADF4E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41</a:t>
            </a:fld>
            <a:endParaRPr lang="en-BE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6AD4A80-0045-482E-4B50-C10AD240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1"/>
            <a:ext cx="6350336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Cold Box – Move into Building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B2130C-9A17-751D-D22E-9815AEBED0E2}"/>
              </a:ext>
            </a:extLst>
          </p:cNvPr>
          <p:cNvGrpSpPr/>
          <p:nvPr/>
        </p:nvGrpSpPr>
        <p:grpSpPr>
          <a:xfrm>
            <a:off x="149107" y="4742748"/>
            <a:ext cx="5467874" cy="1883576"/>
            <a:chOff x="149107" y="4555177"/>
            <a:chExt cx="5467874" cy="18835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830E8F-5CDA-25A6-5164-E365505FB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78" b="19340"/>
            <a:stretch/>
          </p:blipFill>
          <p:spPr>
            <a:xfrm>
              <a:off x="149107" y="4555177"/>
              <a:ext cx="5467874" cy="18835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Dark Gray Capsule">
                  <a:extLst>
                    <a:ext uri="{FF2B5EF4-FFF2-40B4-BE49-F238E27FC236}">
                      <a16:creationId xmlns:a16="http://schemas.microsoft.com/office/drawing/2014/main" id="{95C70D99-A667-447B-B616-3193F15CC0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50177343"/>
                    </p:ext>
                  </p:extLst>
                </p:nvPr>
              </p:nvGraphicFramePr>
              <p:xfrm rot="5400000">
                <a:off x="3498568" y="5435449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258976" ay="2934658" az="-1039080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Dark Gray Capsule">
                  <a:extLst>
                    <a:ext uri="{FF2B5EF4-FFF2-40B4-BE49-F238E27FC236}">
                      <a16:creationId xmlns:a16="http://schemas.microsoft.com/office/drawing/2014/main" id="{95C70D99-A667-447B-B616-3193F15CC0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3498568" y="5623020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ark Gray Capsule">
                  <a:extLst>
                    <a:ext uri="{FF2B5EF4-FFF2-40B4-BE49-F238E27FC236}">
                      <a16:creationId xmlns:a16="http://schemas.microsoft.com/office/drawing/2014/main" id="{200A752B-7B52-ABF0-0E8F-CDE34F4E92D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7959802"/>
                    </p:ext>
                  </p:extLst>
                </p:nvPr>
              </p:nvGraphicFramePr>
              <p:xfrm rot="5400000">
                <a:off x="2178308" y="5432979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328049" ay="3153850" az="1042436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ark Gray Capsule">
                  <a:extLst>
                    <a:ext uri="{FF2B5EF4-FFF2-40B4-BE49-F238E27FC236}">
                      <a16:creationId xmlns:a16="http://schemas.microsoft.com/office/drawing/2014/main" id="{200A752B-7B52-ABF0-0E8F-CDE34F4E92D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5400000">
                  <a:off x="2178308" y="5620550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6A98109-7AA5-DE96-A11C-C3BDC1EBB19F}"/>
                </a:ext>
              </a:extLst>
            </p:cNvPr>
            <p:cNvSpPr/>
            <p:nvPr/>
          </p:nvSpPr>
          <p:spPr>
            <a:xfrm rot="10800000">
              <a:off x="2617913" y="5784440"/>
              <a:ext cx="842870" cy="282571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503FCD-0F8D-FC20-643F-BEC0A9B29426}"/>
              </a:ext>
            </a:extLst>
          </p:cNvPr>
          <p:cNvCxnSpPr>
            <a:cxnSpLocks/>
          </p:cNvCxnSpPr>
          <p:nvPr/>
        </p:nvCxnSpPr>
        <p:spPr>
          <a:xfrm>
            <a:off x="5713268" y="1491449"/>
            <a:ext cx="0" cy="516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CBE39E-A62F-D57E-A6A9-1A9EE4477B70}"/>
              </a:ext>
            </a:extLst>
          </p:cNvPr>
          <p:cNvCxnSpPr>
            <a:cxnSpLocks/>
          </p:cNvCxnSpPr>
          <p:nvPr/>
        </p:nvCxnSpPr>
        <p:spPr>
          <a:xfrm flipH="1">
            <a:off x="41229" y="4130317"/>
            <a:ext cx="11439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B170DC-C058-55F5-1DBD-048311AA087C}"/>
              </a:ext>
            </a:extLst>
          </p:cNvPr>
          <p:cNvSpPr txBox="1"/>
          <p:nvPr/>
        </p:nvSpPr>
        <p:spPr>
          <a:xfrm>
            <a:off x="0" y="1599002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"/>
              </a:rPr>
              <a:t>1</a:t>
            </a:r>
            <a:r>
              <a:rPr lang="en-US" dirty="0">
                <a:solidFill>
                  <a:schemeClr val="accent2"/>
                </a:solidFill>
                <a:latin typeface="Segoe UI"/>
              </a:rPr>
              <a:t>) Unload from flatbed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103F9B-C8B2-F954-0DD8-EE5D0B5E2B2B}"/>
              </a:ext>
            </a:extLst>
          </p:cNvPr>
          <p:cNvSpPr txBox="1"/>
          <p:nvPr/>
        </p:nvSpPr>
        <p:spPr>
          <a:xfrm>
            <a:off x="5761017" y="1597641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"/>
              </a:rPr>
              <a:t>2</a:t>
            </a:r>
            <a:r>
              <a:rPr lang="en-US" dirty="0">
                <a:solidFill>
                  <a:schemeClr val="accent2"/>
                </a:solidFill>
                <a:latin typeface="Segoe UI"/>
              </a:rPr>
              <a:t>) Rotate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BA691A-0F55-2E6D-4928-D77B403FEC8E}"/>
              </a:ext>
            </a:extLst>
          </p:cNvPr>
          <p:cNvSpPr txBox="1"/>
          <p:nvPr/>
        </p:nvSpPr>
        <p:spPr>
          <a:xfrm>
            <a:off x="49154" y="4249342"/>
            <a:ext cx="302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"/>
              </a:rPr>
              <a:t>3 option A</a:t>
            </a:r>
            <a:r>
              <a:rPr lang="en-US" dirty="0">
                <a:solidFill>
                  <a:schemeClr val="accent2"/>
                </a:solidFill>
                <a:latin typeface="Segoe UI"/>
              </a:rPr>
              <a:t>) Move Sideways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7F76A1-CC10-79EB-7C79-F34CAFAF99A6}"/>
              </a:ext>
            </a:extLst>
          </p:cNvPr>
          <p:cNvSpPr txBox="1"/>
          <p:nvPr/>
        </p:nvSpPr>
        <p:spPr>
          <a:xfrm>
            <a:off x="5761017" y="4223833"/>
            <a:ext cx="337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"/>
              </a:rPr>
              <a:t>3 option B</a:t>
            </a:r>
            <a:r>
              <a:rPr lang="en-US" dirty="0">
                <a:solidFill>
                  <a:schemeClr val="accent2"/>
                </a:solidFill>
                <a:latin typeface="Segoe UI"/>
              </a:rPr>
              <a:t>) Move through roof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934353-E9B4-8D1A-AD4B-B069173DFF70}"/>
              </a:ext>
            </a:extLst>
          </p:cNvPr>
          <p:cNvSpPr txBox="1"/>
          <p:nvPr/>
        </p:nvSpPr>
        <p:spPr>
          <a:xfrm>
            <a:off x="49154" y="586799"/>
            <a:ext cx="385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Two possible options: </a:t>
            </a:r>
            <a:r>
              <a:rPr lang="en-US" b="1" dirty="0">
                <a:solidFill>
                  <a:schemeClr val="accent2"/>
                </a:solidFill>
                <a:latin typeface="Segoe UI"/>
              </a:rPr>
              <a:t>3A</a:t>
            </a:r>
            <a:r>
              <a:rPr lang="en-US" dirty="0">
                <a:latin typeface="Segoe UI"/>
              </a:rPr>
              <a:t> or </a:t>
            </a:r>
            <a:r>
              <a:rPr lang="en-US" b="1" dirty="0">
                <a:solidFill>
                  <a:schemeClr val="accent2"/>
                </a:solidFill>
                <a:latin typeface="Segoe UI"/>
              </a:rPr>
              <a:t>3B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Note that </a:t>
            </a:r>
            <a:r>
              <a:rPr lang="en-US" b="1" dirty="0">
                <a:solidFill>
                  <a:schemeClr val="accent2"/>
                </a:solidFill>
                <a:latin typeface="Segoe UI"/>
              </a:rPr>
              <a:t>3B </a:t>
            </a:r>
            <a:r>
              <a:rPr lang="en-US" dirty="0">
                <a:latin typeface="Segoe UI"/>
              </a:rPr>
              <a:t>needs a crane</a:t>
            </a:r>
            <a:endParaRPr lang="en-GB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FFEB3F-F24C-F935-8963-4094D3EF861A}"/>
              </a:ext>
            </a:extLst>
          </p:cNvPr>
          <p:cNvCxnSpPr>
            <a:cxnSpLocks/>
          </p:cNvCxnSpPr>
          <p:nvPr/>
        </p:nvCxnSpPr>
        <p:spPr>
          <a:xfrm flipH="1">
            <a:off x="58559" y="1491449"/>
            <a:ext cx="11439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42</a:t>
            </a:fld>
            <a:endParaRPr lang="en-BE" dirty="0"/>
          </a:p>
        </p:txBody>
      </p:sp>
      <p:sp>
        <p:nvSpPr>
          <p:cNvPr id="17" name="Rectangle 16"/>
          <p:cNvSpPr/>
          <p:nvPr/>
        </p:nvSpPr>
        <p:spPr>
          <a:xfrm>
            <a:off x="194042" y="524297"/>
            <a:ext cx="77674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Space between SAB and MINERVA (south) </a:t>
            </a:r>
            <a:r>
              <a:rPr lang="en-GB" sz="2000" dirty="0">
                <a:solidFill>
                  <a:srgbClr val="7030A0"/>
                </a:solidFill>
                <a:latin typeface="Segoe UI"/>
              </a:rPr>
              <a:t>perimeter fencing </a:t>
            </a:r>
            <a:r>
              <a:rPr lang="en-GB" sz="2000" dirty="0">
                <a:latin typeface="Segoe UI"/>
              </a:rPr>
              <a:t>for unloading and move-in (QRB specific)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Access for/to </a:t>
            </a:r>
            <a:r>
              <a:rPr lang="en-GB" sz="2000" dirty="0">
                <a:solidFill>
                  <a:srgbClr val="7030A0"/>
                </a:solidFill>
                <a:latin typeface="Segoe UI"/>
              </a:rPr>
              <a:t>crane</a:t>
            </a:r>
            <a:r>
              <a:rPr lang="en-GB" sz="2000" dirty="0">
                <a:latin typeface="Segoe UI"/>
              </a:rPr>
              <a:t> for lifting of QRB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Present preference via Roof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Weight &lt;= 100 ton (expected ~70 ton)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Access for/to </a:t>
            </a:r>
            <a:r>
              <a:rPr lang="en-GB" sz="2000" dirty="0">
                <a:solidFill>
                  <a:srgbClr val="7030A0"/>
                </a:solidFill>
                <a:latin typeface="Segoe UI"/>
              </a:rPr>
              <a:t>crane </a:t>
            </a:r>
            <a:r>
              <a:rPr lang="en-GB" sz="2000" dirty="0">
                <a:latin typeface="Segoe UI"/>
              </a:rPr>
              <a:t>for lifting of WGS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3 x 120 m³ gas storage vessels</a:t>
            </a:r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/>
              </a:rPr>
              <a:t>Handling of instantaneous </a:t>
            </a:r>
            <a:r>
              <a:rPr lang="en-GB" sz="2000" dirty="0">
                <a:solidFill>
                  <a:srgbClr val="7030A0"/>
                </a:solidFill>
                <a:latin typeface="Segoe UI"/>
              </a:rPr>
              <a:t>load on ground </a:t>
            </a:r>
            <a:r>
              <a:rPr lang="en-GB" sz="2000" dirty="0">
                <a:latin typeface="Segoe UI"/>
              </a:rPr>
              <a:t>(QRB specific) – Road/Flat surfaces</a:t>
            </a:r>
          </a:p>
          <a:p>
            <a:pPr>
              <a:buNone/>
            </a:pPr>
            <a:endParaRPr lang="en-GB" sz="2000" b="1" dirty="0"/>
          </a:p>
          <a:p>
            <a:endParaRPr lang="en-GB" sz="2000" dirty="0"/>
          </a:p>
          <a:p>
            <a:pPr marL="0" lvl="2"/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3719C1-F2C0-27AD-C889-FD5FFAD125FA}"/>
              </a:ext>
            </a:extLst>
          </p:cNvPr>
          <p:cNvSpPr txBox="1">
            <a:spLocks/>
          </p:cNvSpPr>
          <p:nvPr/>
        </p:nvSpPr>
        <p:spPr>
          <a:xfrm>
            <a:off x="41228" y="-781"/>
            <a:ext cx="11081201" cy="5250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  <a:buNone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Masterplan Requirements (ACC NF)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138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43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2"/>
              </a:rPr>
              <a:t>SCK CEN/84582975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/>
          <p:nvPr/>
        </p:nvSpPr>
        <p:spPr>
          <a:xfrm>
            <a:off x="151059" y="1199807"/>
            <a:ext cx="7874000" cy="5476078"/>
          </a:xfrm>
          <a:prstGeom prst="rect">
            <a:avLst/>
          </a:prstGeom>
          <a:blipFill>
            <a:blip r:embed="rId3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8B5B-1EF2-C131-D26A-4BA09999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35" y="1234370"/>
            <a:ext cx="3666021" cy="5476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850AFB-280E-B7F0-BE02-95F71706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11081201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Masterplan - MINERVA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325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ectangle 691"/>
          <p:cNvSpPr/>
          <p:nvPr/>
        </p:nvSpPr>
        <p:spPr>
          <a:xfrm>
            <a:off x="952500" y="661750"/>
            <a:ext cx="102870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  <a:latin typeface="Segoe UI"/>
              </a:rPr>
              <a:t>Copyright © </a:t>
            </a:r>
            <a:r>
              <a:rPr lang="en-GB" sz="2000" b="1">
                <a:solidFill>
                  <a:schemeClr val="accent2"/>
                </a:solidFill>
                <a:latin typeface="Segoe UI"/>
              </a:rPr>
              <a:t>SCK</a:t>
            </a:r>
            <a:r>
              <a:rPr lang="en-GB" sz="2000" b="1">
                <a:solidFill>
                  <a:schemeClr val="accent2"/>
                </a:solidFill>
                <a:latin typeface="Segoe UI"/>
                <a:sym typeface="Wingdings" pitchFamily="2" charset="2"/>
              </a:rPr>
              <a:t> </a:t>
            </a:r>
            <a:r>
              <a:rPr lang="en-GB" sz="2000" b="1">
                <a:solidFill>
                  <a:schemeClr val="accent2"/>
                </a:solidFill>
                <a:latin typeface="Segoe UI"/>
              </a:rPr>
              <a:t>CEN - 2020</a:t>
            </a:r>
          </a:p>
          <a:p>
            <a:pPr algn="ctr">
              <a:spcBef>
                <a:spcPct val="0"/>
              </a:spcBef>
            </a:pPr>
            <a:endParaRPr lang="en-GB" sz="2000" b="1">
              <a:solidFill>
                <a:schemeClr val="accent2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sz="1600">
                <a:solidFill>
                  <a:schemeClr val="accent1"/>
                </a:solidFill>
                <a:latin typeface="Georgia" panose="02040502050405020303" pitchFamily="18" charset="0"/>
              </a:rPr>
              <a:t>All property rights and copyright are reserved.</a:t>
            </a:r>
            <a:endParaRPr lang="en-GB" sz="160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US" sz="1200">
                <a:latin typeface="Segoe UI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</a:p>
          <a:p>
            <a:pPr algn="ctr">
              <a:spcBef>
                <a:spcPct val="0"/>
              </a:spcBef>
            </a:pPr>
            <a:r>
              <a:rPr lang="en-US" sz="1200">
                <a:latin typeface="Segoe UI"/>
              </a:rPr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200"/>
          </a:p>
          <a:p>
            <a:pPr algn="ctr">
              <a:spcBef>
                <a:spcPct val="0"/>
              </a:spcBef>
            </a:pPr>
            <a:r>
              <a:rPr lang="en-US" sz="1200">
                <a:latin typeface="Segoe UI"/>
              </a:rPr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200" b="1" dirty="0">
                <a:latin typeface="Segoe UI"/>
              </a:rPr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200">
                <a:latin typeface="Segoe UI"/>
              </a:rPr>
              <a:t>Belgian </a:t>
            </a:r>
            <a:r>
              <a:rPr lang="en-GB" sz="1200" dirty="0">
                <a:latin typeface="Segoe UI"/>
              </a:rPr>
              <a:t>Nuclear </a:t>
            </a:r>
            <a:r>
              <a:rPr lang="en-US" sz="1200">
                <a:latin typeface="Segoe UI"/>
              </a:rPr>
              <a:t>Research</a:t>
            </a:r>
            <a:r>
              <a:rPr lang="en-GB" sz="1200">
                <a:latin typeface="Segoe UI"/>
              </a:rPr>
              <a:t> Centre</a:t>
            </a:r>
          </a:p>
          <a:p>
            <a:pPr algn="ctr">
              <a:spcBef>
                <a:spcPct val="0"/>
              </a:spcBef>
            </a:pPr>
            <a:r>
              <a:rPr lang="en-GB" sz="1050">
                <a:latin typeface="Segoe UI"/>
              </a:rPr>
              <a:t>Studiecentrum voor Kernenergie</a:t>
            </a:r>
          </a:p>
          <a:p>
            <a:pPr algn="ctr">
              <a:spcBef>
                <a:spcPct val="0"/>
              </a:spcBef>
            </a:pPr>
            <a:r>
              <a:rPr lang="en-GB" sz="1050">
                <a:latin typeface="Segoe UI"/>
              </a:rPr>
              <a:t>Centre d'Etude de l'Energie Nucléaire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>
                <a:latin typeface="Segoe UI"/>
              </a:rPr>
              <a:t>Foundation of Public Utility</a:t>
            </a:r>
            <a:endParaRPr lang="en-GB" sz="1200"/>
          </a:p>
          <a:p>
            <a:pPr algn="ctr">
              <a:spcBef>
                <a:spcPct val="0"/>
              </a:spcBef>
            </a:pPr>
            <a:r>
              <a:rPr lang="en-GB" sz="1000">
                <a:latin typeface="Segoe UI"/>
              </a:rPr>
              <a:t>Stichting </a:t>
            </a:r>
            <a:r>
              <a:rPr lang="en-GB" sz="1000" dirty="0">
                <a:latin typeface="Segoe UI"/>
              </a:rPr>
              <a:t>van </a:t>
            </a:r>
            <a:r>
              <a:rPr lang="en-GB" sz="1000" dirty="0" err="1">
                <a:latin typeface="Segoe UI"/>
              </a:rPr>
              <a:t>Openbaar</a:t>
            </a:r>
            <a:r>
              <a:rPr lang="en-GB" sz="1000" dirty="0">
                <a:latin typeface="Segoe UI"/>
              </a:rPr>
              <a:t> Nut </a:t>
            </a:r>
          </a:p>
          <a:p>
            <a:pPr algn="ctr">
              <a:spcBef>
                <a:spcPct val="0"/>
              </a:spcBef>
            </a:pPr>
            <a:r>
              <a:rPr lang="en-GB" sz="1000" dirty="0" err="1">
                <a:latin typeface="Segoe UI"/>
              </a:rPr>
              <a:t>Fondation</a:t>
            </a:r>
            <a:r>
              <a:rPr lang="en-GB" sz="1000" dirty="0">
                <a:latin typeface="Segoe UI"/>
              </a:rPr>
              <a:t> </a:t>
            </a:r>
            <a:r>
              <a:rPr lang="en-GB" sz="1000" dirty="0" err="1">
                <a:latin typeface="Segoe UI"/>
              </a:rPr>
              <a:t>d'Utilité</a:t>
            </a:r>
            <a:r>
              <a:rPr lang="en-GB" sz="1000" dirty="0">
                <a:latin typeface="Segoe UI"/>
              </a:rPr>
              <a:t> </a:t>
            </a:r>
            <a:r>
              <a:rPr lang="en-GB" sz="1000" dirty="0" err="1">
                <a:latin typeface="Segoe UI"/>
              </a:rPr>
              <a:t>Publique</a:t>
            </a:r>
            <a:r>
              <a:rPr lang="en-GB" sz="1000" dirty="0">
                <a:latin typeface="Segoe UI"/>
              </a:rPr>
              <a:t> 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100" b="1">
                <a:latin typeface="Segoe UI"/>
              </a:rPr>
              <a:t>Registered Office:</a:t>
            </a:r>
          </a:p>
          <a:p>
            <a:pPr algn="ctr">
              <a:spcBef>
                <a:spcPct val="0"/>
              </a:spcBef>
            </a:pPr>
            <a:r>
              <a:rPr lang="en-GB" sz="1100">
                <a:latin typeface="Segoe UI"/>
              </a:rPr>
              <a:t>Avenue </a:t>
            </a:r>
            <a:r>
              <a:rPr lang="en-GB" sz="1100" dirty="0">
                <a:latin typeface="Segoe UI"/>
              </a:rPr>
              <a:t>Herrmann-</a:t>
            </a:r>
            <a:r>
              <a:rPr lang="en-GB" sz="1100" dirty="0" err="1">
                <a:latin typeface="Segoe UI"/>
              </a:rPr>
              <a:t>Debrouxlaan</a:t>
            </a:r>
            <a:r>
              <a:rPr lang="en-GB" sz="1100" dirty="0">
                <a:latin typeface="Segoe UI"/>
              </a:rPr>
              <a:t> </a:t>
            </a:r>
            <a:r>
              <a:rPr lang="en-GB" sz="1100">
                <a:latin typeface="Segoe UI"/>
              </a:rPr>
              <a:t>40 - 1160 BRUSSELS - Belgium</a:t>
            </a:r>
          </a:p>
          <a:p>
            <a:pPr algn="ctr">
              <a:spcBef>
                <a:spcPct val="0"/>
              </a:spcBef>
            </a:pPr>
            <a:endParaRPr lang="en-GB" sz="1100" dirty="0"/>
          </a:p>
          <a:p>
            <a:pPr algn="ctr">
              <a:spcBef>
                <a:spcPct val="0"/>
              </a:spcBef>
            </a:pPr>
            <a:r>
              <a:rPr lang="en-GB" sz="1100" b="1">
                <a:latin typeface="Segoe UI"/>
              </a:rPr>
              <a:t>Research Centres:</a:t>
            </a:r>
          </a:p>
          <a:p>
            <a:pPr algn="ctr">
              <a:spcBef>
                <a:spcPct val="0"/>
              </a:spcBef>
            </a:pPr>
            <a:r>
              <a:rPr lang="en-GB" sz="1100">
                <a:latin typeface="Segoe UI"/>
              </a:rPr>
              <a:t>Boeretang 200 - 2400 MOL - Belgium</a:t>
            </a:r>
          </a:p>
          <a:p>
            <a:pPr algn="ctr">
              <a:spcBef>
                <a:spcPct val="0"/>
              </a:spcBef>
            </a:pPr>
            <a:r>
              <a:rPr lang="fr-FR" sz="1100">
                <a:latin typeface="Segoe UI"/>
              </a:rPr>
              <a:t>Chemin du Cyclotron 6 - 1348 Ottignies-Louvain-la-Neuve - Belgium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mtClean="0"/>
              <a:pPr/>
              <a:t>44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19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1. Buildings Masterplan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87" t="3462" r="4480" b="11149"/>
          <a:stretch/>
        </p:blipFill>
        <p:spPr>
          <a:xfrm>
            <a:off x="317500" y="685800"/>
            <a:ext cx="11311113" cy="5461000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0" y="0"/>
            <a:ext cx="5080000" cy="5715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3D model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09590" y="3251200"/>
            <a:ext cx="1260819" cy="177800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95050" y="2718998"/>
            <a:ext cx="4662753" cy="621229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70410" y="3269306"/>
            <a:ext cx="224640" cy="51336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206316" y="2764546"/>
            <a:ext cx="793807" cy="246221"/>
            <a:chOff x="4133891" y="3208258"/>
            <a:chExt cx="793807" cy="246221"/>
          </a:xfrm>
          <a:solidFill>
            <a:srgbClr val="FFFFCC"/>
          </a:solidFill>
        </p:grpSpPr>
        <p:sp>
          <p:nvSpPr>
            <p:cNvPr id="17" name="Rectangle 16"/>
            <p:cNvSpPr/>
            <p:nvPr/>
          </p:nvSpPr>
          <p:spPr>
            <a:xfrm>
              <a:off x="4185558" y="3246514"/>
              <a:ext cx="482547" cy="18018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33891" y="3208258"/>
              <a:ext cx="793807" cy="24622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 LINAC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41075" y="3289342"/>
            <a:ext cx="647934" cy="25391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Injector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5522">
            <a:off x="10870178" y="690484"/>
            <a:ext cx="792889" cy="704790"/>
          </a:xfrm>
          <a:prstGeom prst="rect">
            <a:avLst/>
          </a:prstGeom>
          <a:solidFill>
            <a:srgbClr val="DDDDDD">
              <a:alpha val="20000"/>
            </a:srgb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E4D29-A70C-8A77-9D0B-57551A5D76D2}"/>
              </a:ext>
            </a:extLst>
          </p:cNvPr>
          <p:cNvSpPr txBox="1"/>
          <p:nvPr/>
        </p:nvSpPr>
        <p:spPr>
          <a:xfrm rot="21178493">
            <a:off x="5985103" y="3173176"/>
            <a:ext cx="801823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RF Gallery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C8CC-7B4A-682F-75A7-C1A56EACA0D4}"/>
              </a:ext>
            </a:extLst>
          </p:cNvPr>
          <p:cNvSpPr txBox="1"/>
          <p:nvPr/>
        </p:nvSpPr>
        <p:spPr>
          <a:xfrm rot="21178493">
            <a:off x="6185284" y="3565524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AUB 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27BB7-F452-7E85-DA85-B5C24B2D4245}"/>
              </a:ext>
            </a:extLst>
          </p:cNvPr>
          <p:cNvSpPr txBox="1"/>
          <p:nvPr/>
        </p:nvSpPr>
        <p:spPr>
          <a:xfrm rot="21178493">
            <a:off x="9570084" y="3234486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CCB Building</a:t>
            </a:r>
          </a:p>
        </p:txBody>
      </p:sp>
    </p:spTree>
    <p:extLst>
      <p:ext uri="{BB962C8B-B14F-4D97-AF65-F5344CB8AC3E}">
        <p14:creationId xmlns:p14="http://schemas.microsoft.com/office/powerpoint/2010/main" val="8537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AB0EE-9DDC-6BC9-3819-CFB4E13C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582"/>
            <a:ext cx="12192000" cy="4560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Rounded Rectangle 37">
            <a:extLst>
              <a:ext uri="{FF2B5EF4-FFF2-40B4-BE49-F238E27FC236}">
                <a16:creationId xmlns:a16="http://schemas.microsoft.com/office/drawing/2014/main" id="{C3741B4B-0C1B-78CB-DE38-2E2903005875}"/>
              </a:ext>
            </a:extLst>
          </p:cNvPr>
          <p:cNvSpPr/>
          <p:nvPr/>
        </p:nvSpPr>
        <p:spPr>
          <a:xfrm>
            <a:off x="541867" y="2421467"/>
            <a:ext cx="1574800" cy="745066"/>
          </a:xfrm>
          <a:prstGeom prst="roundRect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37">
            <a:extLst>
              <a:ext uri="{FF2B5EF4-FFF2-40B4-BE49-F238E27FC236}">
                <a16:creationId xmlns:a16="http://schemas.microsoft.com/office/drawing/2014/main" id="{CEF4B13D-0043-D190-ED16-6D4484BDF77F}"/>
              </a:ext>
            </a:extLst>
          </p:cNvPr>
          <p:cNvSpPr/>
          <p:nvPr/>
        </p:nvSpPr>
        <p:spPr>
          <a:xfrm>
            <a:off x="2768599" y="2399471"/>
            <a:ext cx="6316133" cy="961796"/>
          </a:xfrm>
          <a:prstGeom prst="round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37">
            <a:extLst>
              <a:ext uri="{FF2B5EF4-FFF2-40B4-BE49-F238E27FC236}">
                <a16:creationId xmlns:a16="http://schemas.microsoft.com/office/drawing/2014/main" id="{71AD07C7-BAE1-7FCB-B6F0-CB422E434889}"/>
              </a:ext>
            </a:extLst>
          </p:cNvPr>
          <p:cNvSpPr/>
          <p:nvPr/>
        </p:nvSpPr>
        <p:spPr>
          <a:xfrm>
            <a:off x="4852381" y="3361267"/>
            <a:ext cx="4884283" cy="418768"/>
          </a:xfrm>
          <a:prstGeom prst="roundRect">
            <a:avLst/>
          </a:prstGeom>
          <a:solidFill>
            <a:srgbClr val="00B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37">
            <a:extLst>
              <a:ext uri="{FF2B5EF4-FFF2-40B4-BE49-F238E27FC236}">
                <a16:creationId xmlns:a16="http://schemas.microsoft.com/office/drawing/2014/main" id="{EBB8A18E-9D4B-A04B-9A00-CA87540FEA24}"/>
              </a:ext>
            </a:extLst>
          </p:cNvPr>
          <p:cNvSpPr/>
          <p:nvPr/>
        </p:nvSpPr>
        <p:spPr>
          <a:xfrm>
            <a:off x="3311983" y="4084947"/>
            <a:ext cx="6615578" cy="293627"/>
          </a:xfrm>
          <a:prstGeom prst="roundRect">
            <a:avLst/>
          </a:prstGeom>
          <a:solidFill>
            <a:srgbClr val="FF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Buildings Masterplan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6B5AF-973B-4AB6-10F7-B36876B271B9}"/>
              </a:ext>
            </a:extLst>
          </p:cNvPr>
          <p:cNvSpPr txBox="1"/>
          <p:nvPr/>
        </p:nvSpPr>
        <p:spPr>
          <a:xfrm>
            <a:off x="8594540" y="1614582"/>
            <a:ext cx="3597460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Segoe UI"/>
              </a:rPr>
              <a:t>=NA.BA_CDA514-Building layout NF ACC - Plan-level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75B71-B4BB-7E7C-8892-12A7E7680AE4}"/>
              </a:ext>
            </a:extLst>
          </p:cNvPr>
          <p:cNvCxnSpPr/>
          <p:nvPr/>
        </p:nvCxnSpPr>
        <p:spPr>
          <a:xfrm flipH="1">
            <a:off x="10191687" y="4384080"/>
            <a:ext cx="151617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5D842-9CF7-2038-8567-4E8EACCE4349}"/>
              </a:ext>
            </a:extLst>
          </p:cNvPr>
          <p:cNvCxnSpPr/>
          <p:nvPr/>
        </p:nvCxnSpPr>
        <p:spPr>
          <a:xfrm flipH="1">
            <a:off x="5507225" y="4213849"/>
            <a:ext cx="4489533" cy="106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70CFA8-E5C0-EF3C-A66B-0A0E598DAB6C}"/>
              </a:ext>
            </a:extLst>
          </p:cNvPr>
          <p:cNvCxnSpPr/>
          <p:nvPr/>
        </p:nvCxnSpPr>
        <p:spPr>
          <a:xfrm flipH="1" flipV="1">
            <a:off x="9996759" y="4241008"/>
            <a:ext cx="194928" cy="13756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1CCC51-11D7-6453-5E41-AB6FAFC972F0}"/>
              </a:ext>
            </a:extLst>
          </p:cNvPr>
          <p:cNvCxnSpPr/>
          <p:nvPr/>
        </p:nvCxnSpPr>
        <p:spPr>
          <a:xfrm flipH="1">
            <a:off x="5171890" y="4224457"/>
            <a:ext cx="33533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B379C9-1AAD-87E7-2B79-9FE2A588A7B6}"/>
              </a:ext>
            </a:extLst>
          </p:cNvPr>
          <p:cNvCxnSpPr/>
          <p:nvPr/>
        </p:nvCxnSpPr>
        <p:spPr>
          <a:xfrm flipH="1">
            <a:off x="4852381" y="4224457"/>
            <a:ext cx="31950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DCF0BD-5408-73B5-2A48-760ADF50185A}"/>
              </a:ext>
            </a:extLst>
          </p:cNvPr>
          <p:cNvCxnSpPr/>
          <p:nvPr/>
        </p:nvCxnSpPr>
        <p:spPr>
          <a:xfrm flipH="1">
            <a:off x="4938817" y="4235066"/>
            <a:ext cx="270502" cy="2870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68BB3E1-DD2E-A7F8-69D0-274A32B8C158}"/>
              </a:ext>
            </a:extLst>
          </p:cNvPr>
          <p:cNvSpPr txBox="1"/>
          <p:nvPr/>
        </p:nvSpPr>
        <p:spPr>
          <a:xfrm>
            <a:off x="4232881" y="4108649"/>
            <a:ext cx="447558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LTU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5245D3-CDED-58CE-6B36-81D1B0CAC4FC}"/>
              </a:ext>
            </a:extLst>
          </p:cNvPr>
          <p:cNvCxnSpPr/>
          <p:nvPr/>
        </p:nvCxnSpPr>
        <p:spPr>
          <a:xfrm>
            <a:off x="4938817" y="4506678"/>
            <a:ext cx="0" cy="48155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5B6657E-7241-3879-203D-DF8151E401C4}"/>
              </a:ext>
            </a:extLst>
          </p:cNvPr>
          <p:cNvSpPr txBox="1"/>
          <p:nvPr/>
        </p:nvSpPr>
        <p:spPr>
          <a:xfrm>
            <a:off x="6809231" y="3442553"/>
            <a:ext cx="801823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RF Gallery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870C1-2F45-E562-D3E2-6C51682DBA1E}"/>
              </a:ext>
            </a:extLst>
          </p:cNvPr>
          <p:cNvSpPr txBox="1"/>
          <p:nvPr/>
        </p:nvSpPr>
        <p:spPr>
          <a:xfrm>
            <a:off x="5619284" y="2719016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AUB Building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7E1E2D-5556-0B42-C114-6720FAE36C44}"/>
              </a:ext>
            </a:extLst>
          </p:cNvPr>
          <p:cNvSpPr txBox="1"/>
          <p:nvPr/>
        </p:nvSpPr>
        <p:spPr>
          <a:xfrm>
            <a:off x="867285" y="2632615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Segoe UI" panose="02020603050405020304" pitchFamily="18" charset="0"/>
                <a:cs typeface="Times New Roman" panose="02020603050405020304" pitchFamily="18" charset="0"/>
              </a:rPr>
              <a:t>CCB Building</a:t>
            </a:r>
          </a:p>
        </p:txBody>
      </p:sp>
    </p:spTree>
    <p:extLst>
      <p:ext uri="{BB962C8B-B14F-4D97-AF65-F5344CB8AC3E}">
        <p14:creationId xmlns:p14="http://schemas.microsoft.com/office/powerpoint/2010/main" val="12811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QSYS Buildings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0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12DD6-E40A-98CD-4218-CEDE056E4650}"/>
              </a:ext>
            </a:extLst>
          </p:cNvPr>
          <p:cNvGrpSpPr/>
          <p:nvPr/>
        </p:nvGrpSpPr>
        <p:grpSpPr>
          <a:xfrm>
            <a:off x="2509449" y="840275"/>
            <a:ext cx="6717803" cy="5922607"/>
            <a:chOff x="2768262" y="990657"/>
            <a:chExt cx="6258798" cy="5517935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488225" y="1282939"/>
              <a:ext cx="5394325" cy="481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556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06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7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29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0" algn="ctr">
                <a:buNone/>
              </a:pPr>
              <a:endParaRPr lang="en-US" sz="20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6CB4A-CD09-868D-BAF4-0D2E5DB3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8262" y="990657"/>
              <a:ext cx="6258798" cy="55062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D52C3E-DC4D-0A04-CEDA-779F2830C538}"/>
                </a:ext>
              </a:extLst>
            </p:cNvPr>
            <p:cNvSpPr/>
            <p:nvPr/>
          </p:nvSpPr>
          <p:spPr>
            <a:xfrm>
              <a:off x="3884446" y="6010294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C84311-A5C1-2BE1-0FA4-7B931CCF7876}"/>
                </a:ext>
              </a:extLst>
            </p:cNvPr>
            <p:cNvSpPr/>
            <p:nvPr/>
          </p:nvSpPr>
          <p:spPr>
            <a:xfrm>
              <a:off x="5854221" y="5884552"/>
              <a:ext cx="1250177" cy="62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3253334">
            <a:off x="4941269" y="1531552"/>
            <a:ext cx="367308" cy="45555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6054808" y="2586547"/>
            <a:ext cx="244741" cy="52104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4423372" y="558745"/>
            <a:ext cx="20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Segoe UI"/>
              </a:rPr>
              <a:t>Buildings - Level 0</a:t>
            </a:r>
            <a:endParaRPr lang="en-GB" u="sng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79F983-F680-1203-59ED-EE3D868AD8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9415528" y="524292"/>
            <a:ext cx="2639588" cy="2634931"/>
            <a:chOff x="2782307" y="1038481"/>
            <a:chExt cx="5401434" cy="5391903"/>
          </a:xfrm>
        </p:grpSpPr>
        <p:sp>
          <p:nvSpPr>
            <p:cNvPr id="19" name="TextBox 18"/>
            <p:cNvSpPr txBox="1"/>
            <p:nvPr/>
          </p:nvSpPr>
          <p:spPr>
            <a:xfrm>
              <a:off x="2834877" y="1885912"/>
              <a:ext cx="1546349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MYRRHA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Reactor</a:t>
              </a:r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7994" y="4937166"/>
              <a:ext cx="1612928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  <a:effectLst/>
                  <a:latin typeface="Arial Black" panose="020B0A04020102020204" pitchFamily="34" charset="0"/>
                </a:rPr>
                <a:t>Phase 1</a:t>
              </a:r>
              <a:endParaRPr lang="en-US" sz="1600" b="1" dirty="0" err="1">
                <a:solidFill>
                  <a:srgbClr val="FFFF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309" y="1038481"/>
              <a:ext cx="5401432" cy="539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7" y="1038690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3" y="4996209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64" y="1109707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89"/>
              <a:ext cx="956070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739E11-1F86-412E-A0B8-B8404688C7EE}"/>
              </a:ext>
            </a:extLst>
          </p:cNvPr>
          <p:cNvSpPr/>
          <p:nvPr/>
        </p:nvSpPr>
        <p:spPr>
          <a:xfrm rot="3308910">
            <a:off x="5226458" y="1825451"/>
            <a:ext cx="250527" cy="45555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01EF7-417E-C9CF-DD30-E4EAE44F4F98}"/>
              </a:ext>
            </a:extLst>
          </p:cNvPr>
          <p:cNvSpPr/>
          <p:nvPr/>
        </p:nvSpPr>
        <p:spPr>
          <a:xfrm rot="3232960">
            <a:off x="5706094" y="2903232"/>
            <a:ext cx="96322" cy="411050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52774-68EF-7127-0A37-2B61E9E5FF93}"/>
              </a:ext>
            </a:extLst>
          </p:cNvPr>
          <p:cNvSpPr txBox="1"/>
          <p:nvPr/>
        </p:nvSpPr>
        <p:spPr>
          <a:xfrm>
            <a:off x="5649274" y="1371587"/>
            <a:ext cx="241264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/>
              </a:rPr>
              <a:t>Warm Compressor Station (WCS)</a:t>
            </a:r>
            <a:endParaRPr lang="en-GB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659592-7E67-EDFF-2A58-55A29CF9E720}"/>
              </a:ext>
            </a:extLst>
          </p:cNvPr>
          <p:cNvSpPr txBox="1"/>
          <p:nvPr/>
        </p:nvSpPr>
        <p:spPr>
          <a:xfrm>
            <a:off x="5948668" y="1701673"/>
            <a:ext cx="190853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/>
              </a:rPr>
              <a:t>Warm Gas Storage (WSG)</a:t>
            </a:r>
            <a:endParaRPr lang="en-GB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3276F5-8EA1-A0CA-980F-7CE7261D0CA3}"/>
              </a:ext>
            </a:extLst>
          </p:cNvPr>
          <p:cNvSpPr txBox="1"/>
          <p:nvPr/>
        </p:nvSpPr>
        <p:spPr>
          <a:xfrm>
            <a:off x="6644132" y="2347135"/>
            <a:ext cx="20191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/>
              </a:rPr>
              <a:t>Refrigerator </a:t>
            </a:r>
            <a:r>
              <a:rPr lang="en-US" sz="1200" b="0" dirty="0" err="1">
                <a:latin typeface="Segoe UI"/>
              </a:rPr>
              <a:t>Coldbox</a:t>
            </a:r>
            <a:r>
              <a:rPr lang="en-US" sz="1200" dirty="0">
                <a:latin typeface="Segoe UI"/>
              </a:rPr>
              <a:t> (QRB)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0C3C4F-DBB7-1ACA-A47D-C2DA4DBEBFB6}"/>
              </a:ext>
            </a:extLst>
          </p:cNvPr>
          <p:cNvSpPr txBox="1"/>
          <p:nvPr/>
        </p:nvSpPr>
        <p:spPr>
          <a:xfrm>
            <a:off x="3055833" y="2319866"/>
            <a:ext cx="16199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/>
              </a:rPr>
              <a:t>Main </a:t>
            </a:r>
            <a:r>
              <a:rPr lang="en-US" sz="1200" dirty="0" err="1">
                <a:latin typeface="Segoe UI"/>
              </a:rPr>
              <a:t>Cryolyne</a:t>
            </a:r>
            <a:r>
              <a:rPr lang="en-US" sz="1200" dirty="0">
                <a:latin typeface="Segoe UI"/>
              </a:rPr>
              <a:t> (QLM)</a:t>
            </a:r>
            <a:endParaRPr lang="en-GB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FD74C0-860A-2613-DBD8-F562A5B42704}"/>
              </a:ext>
            </a:extLst>
          </p:cNvPr>
          <p:cNvCxnSpPr>
            <a:endCxn id="30" idx="1"/>
          </p:cNvCxnSpPr>
          <p:nvPr/>
        </p:nvCxnSpPr>
        <p:spPr>
          <a:xfrm flipV="1">
            <a:off x="5265953" y="1510087"/>
            <a:ext cx="383321" cy="22054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1FA4E2-4E67-0CD1-568C-99666D4C42F0}"/>
              </a:ext>
            </a:extLst>
          </p:cNvPr>
          <p:cNvCxnSpPr>
            <a:endCxn id="31" idx="1"/>
          </p:cNvCxnSpPr>
          <p:nvPr/>
        </p:nvCxnSpPr>
        <p:spPr>
          <a:xfrm flipV="1">
            <a:off x="5441567" y="1840173"/>
            <a:ext cx="507101" cy="147199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B74D32-2E5F-932D-A1B5-F1975D965EDE}"/>
              </a:ext>
            </a:extLst>
          </p:cNvPr>
          <p:cNvCxnSpPr>
            <a:stCxn id="11" idx="0"/>
            <a:endCxn id="36" idx="1"/>
          </p:cNvCxnSpPr>
          <p:nvPr/>
        </p:nvCxnSpPr>
        <p:spPr>
          <a:xfrm flipV="1">
            <a:off x="6387633" y="2485635"/>
            <a:ext cx="256499" cy="207873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BE144-47BB-23CF-42E2-06EF5446D5D6}"/>
              </a:ext>
            </a:extLst>
          </p:cNvPr>
          <p:cNvSpPr/>
          <p:nvPr/>
        </p:nvSpPr>
        <p:spPr>
          <a:xfrm rot="2786148">
            <a:off x="5371653" y="4280997"/>
            <a:ext cx="2385749" cy="10036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705544-195A-20F1-B69B-B7CF961C0238}"/>
              </a:ext>
            </a:extLst>
          </p:cNvPr>
          <p:cNvSpPr/>
          <p:nvPr/>
        </p:nvSpPr>
        <p:spPr>
          <a:xfrm rot="2786148">
            <a:off x="5472760" y="3290935"/>
            <a:ext cx="345398" cy="50386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75C97AA-76A2-CAE7-F8BD-383CB8ECF433}"/>
              </a:ext>
            </a:extLst>
          </p:cNvPr>
          <p:cNvSpPr/>
          <p:nvPr/>
        </p:nvSpPr>
        <p:spPr>
          <a:xfrm rot="3308910">
            <a:off x="7415602" y="5177406"/>
            <a:ext cx="87060" cy="80031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0D6836-E07C-D2B0-CFAB-F48410A8F8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606585" y="2469738"/>
            <a:ext cx="1119282" cy="600114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3DA5C4-CFF4-D67D-A51A-DCB73A31B8B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622976" y="2482132"/>
            <a:ext cx="903465" cy="708858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A9A735-C626-4180-9F95-8A513C7C14FC}"/>
              </a:ext>
            </a:extLst>
          </p:cNvPr>
          <p:cNvSpPr txBox="1"/>
          <p:nvPr/>
        </p:nvSpPr>
        <p:spPr>
          <a:xfrm>
            <a:off x="5364476" y="5221897"/>
            <a:ext cx="13586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egoe UI"/>
              </a:rPr>
              <a:t>Cryocells</a:t>
            </a:r>
            <a:r>
              <a:rPr lang="en-US" sz="1200" dirty="0">
                <a:latin typeface="Segoe UI"/>
              </a:rPr>
              <a:t> (QCELL)</a:t>
            </a:r>
            <a:endParaRPr lang="en-GB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461C58-63D9-5803-877E-5E367D1B0719}"/>
              </a:ext>
            </a:extLst>
          </p:cNvPr>
          <p:cNvSpPr txBox="1"/>
          <p:nvPr/>
        </p:nvSpPr>
        <p:spPr>
          <a:xfrm>
            <a:off x="8101279" y="5199200"/>
            <a:ext cx="11542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/>
              </a:rPr>
              <a:t>End Box (QVE)</a:t>
            </a:r>
            <a:endParaRPr lang="en-GB" sz="12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29EAA5-C75E-C94D-CCA0-B15BA47C6962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6043797" y="4948454"/>
            <a:ext cx="1080255" cy="273443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0A18B5-03C6-5A81-93E8-099473EF04E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 flipV="1">
            <a:off x="7491970" y="5194555"/>
            <a:ext cx="703176" cy="121729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8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4.xml><?xml version="1.0" encoding="utf-8"?>
<a:theme xmlns:a="http://schemas.openxmlformats.org/drawingml/2006/main" name="1_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28540</TotalTime>
  <Words>2228</Words>
  <Application>Microsoft Office PowerPoint</Application>
  <PresentationFormat>Widescreen</PresentationFormat>
  <Paragraphs>569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Courier New</vt:lpstr>
      <vt:lpstr>Georgia</vt:lpstr>
      <vt:lpstr>Segoe UI</vt:lpstr>
      <vt:lpstr>Segoe UI Semibold</vt:lpstr>
      <vt:lpstr>Times New Roman</vt:lpstr>
      <vt:lpstr>Wingdings</vt:lpstr>
      <vt:lpstr>Office Theme</vt:lpstr>
      <vt:lpstr>Alexandria Master</vt:lpstr>
      <vt:lpstr>2_Office Theme</vt:lpstr>
      <vt:lpstr>1_Office Theme</vt:lpstr>
      <vt:lpstr>QSYS Buildings Overview (Masterplan Layout, Buildings, Rooms)</vt:lpstr>
      <vt:lpstr>PowerPoint Presentation</vt:lpstr>
      <vt:lpstr>PowerPoint Presentation</vt:lpstr>
      <vt:lpstr>PowerPoint Presentation</vt:lpstr>
      <vt:lpstr>1. Buildings Masterplan </vt:lpstr>
      <vt:lpstr>PowerPoint Presentation</vt:lpstr>
      <vt:lpstr>PowerPoint Presentation</vt:lpstr>
      <vt:lpstr>QSYS Buildings</vt:lpstr>
      <vt:lpstr>PowerPoint Presentation</vt:lpstr>
      <vt:lpstr>PowerPoint Presentation</vt:lpstr>
      <vt:lpstr>PowerPoint Presentation</vt:lpstr>
      <vt:lpstr>PowerPoint Presentation</vt:lpstr>
      <vt:lpstr>QDB Sectorization </vt:lpstr>
      <vt:lpstr>PowerPoint Presentation</vt:lpstr>
      <vt:lpstr>WPS Lines (Warm Piping System)</vt:lpstr>
      <vt:lpstr>QB_1 – LTU/interior</vt:lpstr>
      <vt:lpstr>QB_2 – LTU/chicane</vt:lpstr>
      <vt:lpstr>PowerPoint Presentation</vt:lpstr>
      <vt:lpstr>PowerPoint Presentation</vt:lpstr>
      <vt:lpstr>2b. Buildings for QDB </vt:lpstr>
      <vt:lpstr>2c. LTU (QSYS specific) </vt:lpstr>
      <vt:lpstr>3a. CCB Building  (for WCS)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3b. AUB Rooms (for QRB) </vt:lpstr>
      <vt:lpstr>PowerPoint Presentation</vt:lpstr>
      <vt:lpstr>PowerPoint Presentation</vt:lpstr>
      <vt:lpstr>PowerPoint Presentation</vt:lpstr>
      <vt:lpstr>Nuclear Facilities (ACC NF)</vt:lpstr>
      <vt:lpstr>ColdBox Room</vt:lpstr>
      <vt:lpstr>Separate Cryogenic Compressor Building</vt:lpstr>
      <vt:lpstr>WARM PIPE ROUTING</vt:lpstr>
      <vt:lpstr>PowerPoint Presentation</vt:lpstr>
      <vt:lpstr>4a. QRB Move In </vt:lpstr>
      <vt:lpstr>Cold Box - Dimensions</vt:lpstr>
      <vt:lpstr>Cold Box - Transporting</vt:lpstr>
      <vt:lpstr>PowerPoint Presentation</vt:lpstr>
      <vt:lpstr>Cold Box – Move into Building</vt:lpstr>
      <vt:lpstr>PowerPoint Presentation</vt:lpstr>
      <vt:lpstr>Masterplan - MINERVA</vt:lpstr>
      <vt:lpstr>PowerPoint Presentation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Fabich Adrian</dc:creator>
  <cp:lastModifiedBy>Berkowitz Daniel</cp:lastModifiedBy>
  <cp:revision>551</cp:revision>
  <cp:lastPrinted>2025-07-16T08:56:54Z</cp:lastPrinted>
  <dcterms:created xsi:type="dcterms:W3CDTF">2019-10-21T09:10:33Z</dcterms:created>
  <dcterms:modified xsi:type="dcterms:W3CDTF">2025-08-14T17:03:54Z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/>
  </property>
  <property fmtid="{D5CDD505-2E9C-101B-9397-08002B2CF9AE}" pid="3" name="ID">
    <vt:lpwstr>46467661</vt:lpwstr>
  </property>
  <property fmtid="{D5CDD505-2E9C-101B-9397-08002B2CF9AE}" pid="4" name="Name">
    <vt:lpwstr>QSYS Buildings Overview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https://ecm.sckcen.be/OTCS/llisapi.dll/open/46467661</vt:lpwstr>
  </property>
  <property fmtid="{D5CDD505-2E9C-101B-9397-08002B2CF9AE}" pid="8" name="Common Attributes_Reference Number">
    <vt:lpwstr>SCK CEN/46467661</vt:lpwstr>
  </property>
  <property fmtid="{D5CDD505-2E9C-101B-9397-08002B2CF9AE}" pid="9" name="Common Attributes_Short Reference">
    <vt:lpwstr>SCK CEN/46467661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Event Attributes_Event_Event Type">
    <vt:lpwstr/>
  </property>
  <property fmtid="{D5CDD505-2E9C-101B-9397-08002B2CF9AE}" pid="17" name="Event Attributes_Event_Event Name">
    <vt:lpwstr/>
  </property>
  <property fmtid="{D5CDD505-2E9C-101B-9397-08002B2CF9AE}" pid="18" name="Event Attributes_Event_Event Start Date">
    <vt:lpwstr/>
  </property>
  <property fmtid="{D5CDD505-2E9C-101B-9397-08002B2CF9AE}" pid="19" name="Event Attributes_Event_Event End Date">
    <vt:lpwstr/>
  </property>
  <property fmtid="{D5CDD505-2E9C-101B-9397-08002B2CF9AE}" pid="20" name="Event Attributes_Event_Event Location">
    <vt:lpwstr/>
  </property>
  <property fmtid="{D5CDD505-2E9C-101B-9397-08002B2CF9AE}" pid="21" name="IDPBW Attributes_Keyword_Keyword">
    <vt:lpwstr/>
  </property>
  <property fmtid="{D5CDD505-2E9C-101B-9397-08002B2CF9AE}" pid="22" name="Infrastructure Attributes_Infrastructure_Installation">
    <vt:lpwstr/>
  </property>
  <property fmtid="{D5CDD505-2E9C-101B-9397-08002B2CF9AE}" pid="23" name="Infrastructure Attributes_Infrastructure_System">
    <vt:lpwstr/>
  </property>
  <property fmtid="{D5CDD505-2E9C-101B-9397-08002B2CF9AE}" pid="24" name="Infrastructure Attributes_Infrastructure_SubSystem">
    <vt:lpwstr/>
  </property>
  <property fmtid="{D5CDD505-2E9C-101B-9397-08002B2CF9AE}" pid="25" name="Infrastructure Attributes_Infrastructure_Component">
    <vt:lpwstr/>
  </property>
  <property fmtid="{D5CDD505-2E9C-101B-9397-08002B2CF9AE}" pid="26" name="Infrastructure Attributes_Infrastructure_SubComponent">
    <vt:lpwstr/>
  </property>
  <property fmtid="{D5CDD505-2E9C-101B-9397-08002B2CF9AE}" pid="27" name="Infrastructure Attributes_Infrastructure_Tag1">
    <vt:lpwstr/>
  </property>
  <property fmtid="{D5CDD505-2E9C-101B-9397-08002B2CF9AE}" pid="28" name="Infrastructure Attributes_Infrastructure_Tag2">
    <vt:lpwstr/>
  </property>
  <property fmtid="{D5CDD505-2E9C-101B-9397-08002B2CF9AE}" pid="29" name="CreateDate">
    <vt:filetime>2021-11-30T19:34:52Z</vt:filetime>
  </property>
</Properties>
</file>